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283" r:id="rId3"/>
    <p:sldId id="257" r:id="rId4"/>
    <p:sldId id="277" r:id="rId5"/>
    <p:sldId id="278" r:id="rId6"/>
    <p:sldId id="273" r:id="rId7"/>
    <p:sldId id="279" r:id="rId8"/>
    <p:sldId id="280" r:id="rId9"/>
    <p:sldId id="281" r:id="rId10"/>
    <p:sldId id="282" r:id="rId11"/>
    <p:sldId id="291" r:id="rId12"/>
    <p:sldId id="292" r:id="rId13"/>
    <p:sldId id="293" r:id="rId14"/>
    <p:sldId id="294" r:id="rId15"/>
    <p:sldId id="295" r:id="rId16"/>
    <p:sldId id="296" r:id="rId17"/>
    <p:sldId id="274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1" r:id="rId32"/>
    <p:sldId id="310" r:id="rId33"/>
    <p:sldId id="312" r:id="rId34"/>
    <p:sldId id="313" r:id="rId35"/>
    <p:sldId id="314" r:id="rId36"/>
    <p:sldId id="316" r:id="rId37"/>
    <p:sldId id="317" r:id="rId38"/>
    <p:sldId id="315" r:id="rId39"/>
  </p:sldIdLst>
  <p:sldSz cx="12192000" cy="6858000"/>
  <p:notesSz cx="6858000" cy="9144000"/>
  <p:embeddedFontLst>
    <p:embeddedFont>
      <p:font typeface="Montserrat Black" panose="00000A00000000000000" pitchFamily="2" charset="0"/>
      <p:bold r:id="rId41"/>
      <p:boldItalic r:id="rId42"/>
    </p:embeddedFont>
    <p:embeddedFont>
      <p:font typeface="나눔고딕" panose="020D0604000000000000" pitchFamily="50" charset="-127"/>
      <p:regular r:id="rId43"/>
      <p:bold r:id="rId44"/>
    </p:embeddedFont>
    <p:embeddedFont>
      <p:font typeface="나눔고딕 ExtraBold" panose="020D0904000000000000" pitchFamily="50" charset="-127"/>
      <p:bold r:id="rId45"/>
    </p:embeddedFont>
    <p:embeddedFont>
      <p:font typeface="맑은 고딕" panose="020B0503020000020004" pitchFamily="50" charset="-127"/>
      <p:regular r:id="rId46"/>
      <p:bold r:id="rId4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7F7F"/>
    <a:srgbClr val="ECBFC0"/>
    <a:srgbClr val="DA7F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74" autoAdjust="0"/>
    <p:restoredTop sz="94660"/>
  </p:normalViewPr>
  <p:slideViewPr>
    <p:cSldViewPr>
      <p:cViewPr>
        <p:scale>
          <a:sx n="66" d="100"/>
          <a:sy n="66" d="100"/>
        </p:scale>
        <p:origin x="384" y="7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B20DB-EC97-4177-B3A5-2E5C4D485D27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1B5E4D-F8AF-453B-8BAC-FA8A143509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4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목차는 다음과 같습니다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선정 배경 및 목표부터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소감까지 진행하겠습니다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F96281-BAFA-F027-8230-A0BC491C00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4ACEDE-1E03-90C3-47BA-BA4EC7577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DE66AB-212B-5154-0B97-3F941D1CB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10EF4D-7C79-6270-2D6F-74EBCE960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617EE4-4B7C-BB62-ECCF-96A1E4D92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30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BA019-7084-F245-7541-FDCC83E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12B11E-A73C-90DE-0BCB-AB6AD47FDF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14E9F9-0731-9C2D-8F1D-3547E3F59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99F062-0FFA-5918-CB71-CE89F34E1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520D2-E444-428C-6732-00EBD5CC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30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04C4002-9386-EAED-E9FB-0C5AEA2550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0FBCD5-1C2F-87AF-D1C2-5DEC33E962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43CF66-03A1-4232-8E0D-8CFD427C3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3966C2-7490-6572-872B-237417773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786DD-CB41-257F-F271-2A8AD9A17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439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8089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0710AB-0D1C-ED6F-2990-C889101C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745EA5-2FAC-B2D4-26B2-89EBE4640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9E34C4-0972-F0E3-5650-B11E3D682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1250F8-BF6E-8B4E-5247-E4C914FDA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C3AC84-57A8-10EF-CF74-8F9CFF36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7" name="그림 6" descr="텍스트, 엠블럼, 상징, 로고이(가) 표시된 사진&#10;&#10;자동 생성된 설명">
            <a:extLst>
              <a:ext uri="{FF2B5EF4-FFF2-40B4-BE49-F238E27FC236}">
                <a16:creationId xmlns:a16="http://schemas.microsoft.com/office/drawing/2014/main" id="{037FB4C7-ECC1-BB3B-38B9-865E754D5BC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2544" y="5380841"/>
            <a:ext cx="980728" cy="98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09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A60013-ED59-77B6-E57C-F368D0FC7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31FA0F-F2EC-20E2-A540-BAA8E16B6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D97FE6-5BDC-3164-0366-96242F4BD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76358-43B7-6B7D-D084-AE8EE8B73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CDA510-0224-237A-F375-E21D07F9B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30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974D12-4188-DFB2-03CF-FB8B1C7F3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38FA8-2686-1D45-FC07-3FCC04617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A1EB3C-3AAA-116B-79D6-C5ABA3545F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DD17C9E-9DD4-9566-70CD-81C5D8383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D35607-13A7-D656-94AD-3AF9DEECE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64B49-70D7-BFCB-E7B0-50036F81D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653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583F4C-5F3C-C7EB-C489-E852A70B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28FB10C-3C2A-900F-26E1-CDC8B3349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1E7A27-7E93-3541-CC6A-E7E014B723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68AB58C-3CB8-6B00-313C-5E53F58A2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7E887BE-FD0A-5036-0813-76E42F2731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2E9AEB-7EB4-FCA9-0BDF-D4ADFB13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E770F3A-FAC4-B6FD-E1B8-CA3822B6A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C9C7839-7597-8EC2-487F-484DB8A7C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349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DD4DE5-D539-DC15-E3E1-5B9B4C8D2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6CC94A-00B6-CFFC-C797-71A68A54F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CE6602B-F93F-CDD1-AAEF-025C15E6B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BFED715-8977-05E5-0716-BB85D4A1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51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2E7817-BC1E-9125-2737-26E266B23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82F499D-B00C-12D5-BCC9-34AF1BE7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286ED1-C4D0-41A8-6AC5-67CDC62DC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371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AE68D4-0418-5BE7-0823-74F4788CC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26C44A-107B-567B-F1DB-3AF6898A8E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5565A5-BFD6-4A6E-F3FB-9365BFBA19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B7CE29-37E1-4440-80C7-A4A87EACD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8E39D3-18B3-B8C5-B2E7-F3538D8AA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369555-9B62-AD7D-05F1-69B46445D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833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C469B-5A67-3E90-06E3-58E23076C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D8A107E-CD69-544B-FA2C-7DE349FEE4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1C5393-FA05-5B79-2BE7-68941717F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EB92E29-C884-5C12-4DBD-FAB22B872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63F48-74F7-4B6C-B62B-E8E336CC54D8}" type="datetimeFigureOut">
              <a:rPr lang="ko-KR" altLang="en-US" smtClean="0"/>
              <a:t>2023-12-08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8BA2A1-1C9F-A2AE-8BB5-18BEC85C4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9C1D3E-8D1A-5E9B-DDFC-EF5434E22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3ABB00-06CE-43C0-8B0A-E686627772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719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2BF8BF9-BE8A-B44F-3EBB-D5A4430D0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8F246A-B619-00B9-0692-AE64458102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080FC6-95B5-F66E-3D50-9E9A852030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49F63F48-74F7-4B6C-B62B-E8E336CC54D8}" type="datetimeFigureOut">
              <a:rPr lang="ko-KR" altLang="en-US" smtClean="0"/>
              <a:pPr/>
              <a:t>2023-12-08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12A186-C545-AD0B-4343-21B3445E0D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0673AB-853A-815E-C9C2-F520454BE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3B3ABB00-06CE-43C0-8B0A-E686627772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243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15584/S/1/datasetView.do" TargetMode="External"/><Relationship Id="rId7" Type="http://schemas.openxmlformats.org/officeDocument/2006/relationships/hyperlink" Target="https://data.seoul.go.kr/dataList/OA-15577/S/1/datasetView.do" TargetMode="External"/><Relationship Id="rId2" Type="http://schemas.openxmlformats.org/officeDocument/2006/relationships/hyperlink" Target="https://data.seoul.go.kr/dataList/OA-15560/S/1/datasetView.do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seoul.go.kr/dataList/OA-21278/S/1/datasetView.do" TargetMode="External"/><Relationship Id="rId5" Type="http://schemas.openxmlformats.org/officeDocument/2006/relationships/hyperlink" Target="https://data.seoul.go.kr/dataList/OA-15572/S/1/datasetView.do" TargetMode="External"/><Relationship Id="rId4" Type="http://schemas.openxmlformats.org/officeDocument/2006/relationships/hyperlink" Target="https://data.seoul.go.kr/dataList/OA-15568/S/1/datasetView.do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seoul.go.kr/dataList/OA-20516/S/1/datasetView.do" TargetMode="External"/><Relationship Id="rId2" Type="http://schemas.openxmlformats.org/officeDocument/2006/relationships/hyperlink" Target="https://data.seoul.go.kr/dataList/OA-20543/S/1/datasetView.do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ata.seoul.go.kr/dataList/OA-12974/S/1/datasetView.d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data.seoul.go.kr/dataList/10614/S/2/datasetView.do" TargetMode="External"/><Relationship Id="rId3" Type="http://schemas.openxmlformats.org/officeDocument/2006/relationships/hyperlink" Target="https://data.seoul.go.kr/dataList/OA-22183/S/1/datasetView.do" TargetMode="External"/><Relationship Id="rId7" Type="http://schemas.openxmlformats.org/officeDocument/2006/relationships/hyperlink" Target="https://data.seoul.go.kr/dataList/OA-22172/S/1/datasetView.do" TargetMode="External"/><Relationship Id="rId2" Type="http://schemas.openxmlformats.org/officeDocument/2006/relationships/hyperlink" Target="https://data.seoul.go.kr/dataList/OA-22160/S/1/datasetView.do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.seoul.go.kr/dataList/OA-22166/S/1/datasetView.do" TargetMode="External"/><Relationship Id="rId5" Type="http://schemas.openxmlformats.org/officeDocument/2006/relationships/hyperlink" Target="https://data.seoul.go.kr/dataList/OA-22175/S/1/datasetView.do" TargetMode="External"/><Relationship Id="rId4" Type="http://schemas.openxmlformats.org/officeDocument/2006/relationships/hyperlink" Target="https://data.seoul.go.kr/dataList/OA-22178/S/1/datasetView.do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42BB5109-800A-5E58-8B2B-897D8EE0858E}"/>
              </a:ext>
            </a:extLst>
          </p:cNvPr>
          <p:cNvSpPr/>
          <p:nvPr/>
        </p:nvSpPr>
        <p:spPr>
          <a:xfrm>
            <a:off x="0" y="611619"/>
            <a:ext cx="12192001" cy="9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E8252B2-E946-331C-32E7-A29ACF14D48F}"/>
              </a:ext>
            </a:extLst>
          </p:cNvPr>
          <p:cNvSpPr txBox="1"/>
          <p:nvPr/>
        </p:nvSpPr>
        <p:spPr>
          <a:xfrm>
            <a:off x="3048000" y="1907135"/>
            <a:ext cx="6096000" cy="123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3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공공 데이터 기반의</a:t>
            </a:r>
            <a:endParaRPr lang="en-US" altLang="ko-KR" sz="3200" b="1" i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2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카페 입지 전략 분석</a:t>
            </a:r>
            <a:endParaRPr lang="en-US" altLang="ko-KR" sz="3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C17A99-D175-95BF-58FD-3DB1B3F8533E}"/>
              </a:ext>
            </a:extLst>
          </p:cNvPr>
          <p:cNvSpPr txBox="1"/>
          <p:nvPr/>
        </p:nvSpPr>
        <p:spPr>
          <a:xfrm>
            <a:off x="2168525" y="5219908"/>
            <a:ext cx="7854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i="0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허혁</a:t>
            </a:r>
            <a:r>
              <a:rPr lang="en-US" altLang="ko-KR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i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최현민</a:t>
            </a:r>
            <a:endParaRPr lang="ko-KR" altLang="en-US" sz="16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9CD6DBC-0859-2ED4-1F00-72E853DBE0A2}"/>
              </a:ext>
            </a:extLst>
          </p:cNvPr>
          <p:cNvSpPr/>
          <p:nvPr/>
        </p:nvSpPr>
        <p:spPr>
          <a:xfrm>
            <a:off x="4061924" y="3350042"/>
            <a:ext cx="4068152" cy="4571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C46B6F-5896-6503-EE62-E19AC468A78F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663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171327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C84BE1-4CA9-1D5B-D417-25BA8C7D87A2}"/>
              </a:ext>
            </a:extLst>
          </p:cNvPr>
          <p:cNvSpPr/>
          <p:nvPr/>
        </p:nvSpPr>
        <p:spPr>
          <a:xfrm>
            <a:off x="354439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549477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AC902-197E-AED1-A827-DB407DB70019}"/>
              </a:ext>
            </a:extLst>
          </p:cNvPr>
          <p:cNvSpPr/>
          <p:nvPr/>
        </p:nvSpPr>
        <p:spPr>
          <a:xfrm>
            <a:off x="7468554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2D925E0-B166-A9A2-A709-FF5CCC3BC0AA}"/>
              </a:ext>
            </a:extLst>
          </p:cNvPr>
          <p:cNvSpPr/>
          <p:nvPr/>
        </p:nvSpPr>
        <p:spPr>
          <a:xfrm>
            <a:off x="9130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57731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FDED94B-1D07-935A-40BD-BEF22CCADD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3542075"/>
              </p:ext>
            </p:extLst>
          </p:nvPr>
        </p:nvGraphicFramePr>
        <p:xfrm>
          <a:off x="10102054" y="1273179"/>
          <a:ext cx="1022525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784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608741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임대료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망원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망원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B8E019-A3FB-C34E-D65D-E42D47E54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3816684"/>
              </p:ext>
            </p:extLst>
          </p:nvPr>
        </p:nvGraphicFramePr>
        <p:xfrm>
          <a:off x="4707965" y="1273181"/>
          <a:ext cx="1645626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394">
                  <a:extLst>
                    <a:ext uri="{9D8B030D-6E8A-4147-A177-3AD203B41FA5}">
                      <a16:colId xmlns:a16="http://schemas.microsoft.com/office/drawing/2014/main" val="1053214381"/>
                    </a:ext>
                  </a:extLst>
                </a:gridCol>
                <a:gridCol w="1231232">
                  <a:extLst>
                    <a:ext uri="{9D8B030D-6E8A-4147-A177-3AD203B41FA5}">
                      <a16:colId xmlns:a16="http://schemas.microsoft.com/office/drawing/2014/main" val="499316821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 소득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2069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52450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2685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25687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762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76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611983"/>
              </p:ext>
            </p:extLst>
          </p:nvPr>
        </p:nvGraphicFramePr>
        <p:xfrm>
          <a:off x="2876843" y="1273181"/>
          <a:ext cx="1407110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470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39640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9A42B1-D5DA-01A0-193F-490646A9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2948114"/>
              </p:ext>
            </p:extLst>
          </p:nvPr>
        </p:nvGraphicFramePr>
        <p:xfrm>
          <a:off x="6777603" y="1273181"/>
          <a:ext cx="145390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4262">
                  <a:extLst>
                    <a:ext uri="{9D8B030D-6E8A-4147-A177-3AD203B41FA5}">
                      <a16:colId xmlns:a16="http://schemas.microsoft.com/office/drawing/2014/main" val="1156773015"/>
                    </a:ext>
                  </a:extLst>
                </a:gridCol>
                <a:gridCol w="1039641">
                  <a:extLst>
                    <a:ext uri="{9D8B030D-6E8A-4147-A177-3AD203B41FA5}">
                      <a16:colId xmlns:a16="http://schemas.microsoft.com/office/drawing/2014/main" val="351889426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당월 매출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390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8581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128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4716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4154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9205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7C40636-3BFC-3F85-8EE0-1E78AC6BF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360955"/>
              </p:ext>
            </p:extLst>
          </p:nvPr>
        </p:nvGraphicFramePr>
        <p:xfrm>
          <a:off x="8655518" y="1273181"/>
          <a:ext cx="1022525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3784">
                  <a:extLst>
                    <a:ext uri="{9D8B030D-6E8A-4147-A177-3AD203B41FA5}">
                      <a16:colId xmlns:a16="http://schemas.microsoft.com/office/drawing/2014/main" val="3014425631"/>
                    </a:ext>
                  </a:extLst>
                </a:gridCol>
                <a:gridCol w="608741">
                  <a:extLst>
                    <a:ext uri="{9D8B030D-6E8A-4147-A177-3AD203B41FA5}">
                      <a16:colId xmlns:a16="http://schemas.microsoft.com/office/drawing/2014/main" val="2489781639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8093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524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87296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374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신수동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3309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176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7205784"/>
              </p:ext>
            </p:extLst>
          </p:nvPr>
        </p:nvGraphicFramePr>
        <p:xfrm>
          <a:off x="1045721" y="1273181"/>
          <a:ext cx="1407110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7470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39640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1713277" y="3645032"/>
            <a:ext cx="89360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6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D786C6A5-7D32-69C9-CF38-B1C525E4F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711580"/>
              </p:ext>
            </p:extLst>
          </p:nvPr>
        </p:nvGraphicFramePr>
        <p:xfrm>
          <a:off x="3014232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754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455314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B2AD78-3F57-501D-CFB5-6E365CBD3A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8908"/>
          <a:stretch/>
        </p:blipFill>
        <p:spPr>
          <a:xfrm>
            <a:off x="1066487" y="1277469"/>
            <a:ext cx="5749593" cy="251864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1B7B8ED-3F69-E01D-14CD-F539F043E6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995" b="936"/>
          <a:stretch/>
        </p:blipFill>
        <p:spPr>
          <a:xfrm>
            <a:off x="1066487" y="3980681"/>
            <a:ext cx="5749593" cy="2320318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1277469"/>
            <a:ext cx="4142237" cy="2518642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8BF44-E71C-25D1-12B3-2F7E27EABE40}"/>
              </a:ext>
            </a:extLst>
          </p:cNvPr>
          <p:cNvSpPr/>
          <p:nvPr/>
        </p:nvSpPr>
        <p:spPr>
          <a:xfrm>
            <a:off x="7533824" y="3980681"/>
            <a:ext cx="4142237" cy="2176248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</p:spTree>
    <p:extLst>
      <p:ext uri="{BB962C8B-B14F-4D97-AF65-F5344CB8AC3E}">
        <p14:creationId xmlns:p14="http://schemas.microsoft.com/office/powerpoint/2010/main" val="312675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0337AC6-3B04-790C-9639-CAB9F455C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89" y="1281686"/>
            <a:ext cx="5581605" cy="5027634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19310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53AD49-B21F-9DD1-76D7-4C27413ACEA3}"/>
              </a:ext>
            </a:extLst>
          </p:cNvPr>
          <p:cNvSpPr/>
          <p:nvPr/>
        </p:nvSpPr>
        <p:spPr>
          <a:xfrm>
            <a:off x="7157640" y="1281686"/>
            <a:ext cx="4699000" cy="5036343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</p:spTree>
    <p:extLst>
      <p:ext uri="{BB962C8B-B14F-4D97-AF65-F5344CB8AC3E}">
        <p14:creationId xmlns:p14="http://schemas.microsoft.com/office/powerpoint/2010/main" val="3513494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C00D9AA5-9585-2EA2-207E-D954C8A88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7" y="3428999"/>
            <a:ext cx="5749593" cy="287414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3428999"/>
            <a:ext cx="4142237" cy="2874150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CFEA64-B34C-4ADC-E4B8-DB2703EC2B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11"/>
          <a:stretch/>
        </p:blipFill>
        <p:spPr>
          <a:xfrm>
            <a:off x="1066487" y="1276532"/>
            <a:ext cx="5749593" cy="20578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49F05E7C-80C8-5F59-0E9F-93669734C97D}"/>
              </a:ext>
            </a:extLst>
          </p:cNvPr>
          <p:cNvSpPr/>
          <p:nvPr/>
        </p:nvSpPr>
        <p:spPr>
          <a:xfrm>
            <a:off x="7533824" y="1276532"/>
            <a:ext cx="4142237" cy="20578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</p:spTree>
    <p:extLst>
      <p:ext uri="{BB962C8B-B14F-4D97-AF65-F5344CB8AC3E}">
        <p14:creationId xmlns:p14="http://schemas.microsoft.com/office/powerpoint/2010/main" val="367980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33711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1DE1E27-DB27-7B8F-A975-199E2DF80441}"/>
              </a:ext>
            </a:extLst>
          </p:cNvPr>
          <p:cNvGrpSpPr/>
          <p:nvPr/>
        </p:nvGrpSpPr>
        <p:grpSpPr>
          <a:xfrm>
            <a:off x="341432" y="2028580"/>
            <a:ext cx="11509137" cy="3611025"/>
            <a:chOff x="341432" y="1788241"/>
            <a:chExt cx="11509137" cy="3611025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E4520610-1A29-CB64-A9D5-58C5CA45B2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432" y="1788242"/>
              <a:ext cx="3680525" cy="3281516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0990C15C-C1EE-CCB8-6465-1A5B8300FC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63389" y="1788241"/>
              <a:ext cx="3603342" cy="3281517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>
              <a:extLst>
                <a:ext uri="{FF2B5EF4-FFF2-40B4-BE49-F238E27FC236}">
                  <a16:creationId xmlns:a16="http://schemas.microsoft.com/office/drawing/2014/main" id="{89C13D2F-7D0A-EAE2-C5CF-3486CEBC3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8163" y="1788241"/>
              <a:ext cx="3542406" cy="3281517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DA4E4F2-04F7-FEED-600F-8CF292179F17}"/>
                </a:ext>
              </a:extLst>
            </p:cNvPr>
            <p:cNvSpPr/>
            <p:nvPr/>
          </p:nvSpPr>
          <p:spPr>
            <a:xfrm>
              <a:off x="1389606" y="5157192"/>
              <a:ext cx="1584176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 당 매출금액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1F4CBD3-7F2B-A438-1F2A-3105C3F6CAAE}"/>
                </a:ext>
              </a:extLst>
            </p:cNvPr>
            <p:cNvSpPr/>
            <p:nvPr/>
          </p:nvSpPr>
          <p:spPr>
            <a:xfrm>
              <a:off x="5156948" y="5157192"/>
              <a:ext cx="201622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 당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9823551-453E-D854-4796-A21C9836B31C}"/>
                </a:ext>
              </a:extLst>
            </p:cNvPr>
            <p:cNvSpPr/>
            <p:nvPr/>
          </p:nvSpPr>
          <p:spPr>
            <a:xfrm>
              <a:off x="9071254" y="5157192"/>
              <a:ext cx="201622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 당 매출금액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402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9E5BC0-A8B3-9585-99C8-00EB618D8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2614918"/>
              </p:ext>
            </p:extLst>
          </p:nvPr>
        </p:nvGraphicFramePr>
        <p:xfrm>
          <a:off x="3014234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2099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606000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02021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096869"/>
              </p:ext>
            </p:extLst>
          </p:nvPr>
        </p:nvGraphicFramePr>
        <p:xfrm>
          <a:off x="500593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</a:t>
                      </a:r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1988883"/>
              </p:ext>
            </p:extLst>
          </p:nvPr>
        </p:nvGraphicFramePr>
        <p:xfrm>
          <a:off x="104571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매출금액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2099780" y="3645032"/>
            <a:ext cx="79924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상관관계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성산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61703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9BC325-BC8D-5F03-E2DF-18A307B33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584050"/>
              </p:ext>
            </p:extLst>
          </p:nvPr>
        </p:nvGraphicFramePr>
        <p:xfrm>
          <a:off x="8966158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 당 매출금액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527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425007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7864578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532C3A-2615-8182-B1F4-661078C4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114206"/>
              </p:ext>
            </p:extLst>
          </p:nvPr>
        </p:nvGraphicFramePr>
        <p:xfrm>
          <a:off x="3014234" y="4132845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17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4058353" y="3645032"/>
            <a:ext cx="387822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535805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 전처리와 상관관계 분석을 통한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소계를 합계 처리함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합계 한 종합점수 결과 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65C184A-FBE8-E7DA-26F3-26955B118F7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B68466A-D890-80B2-0094-DFB6FC06C0D5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04E534C3-F4FC-2F26-624C-1E0A56BFD0D9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D3DFA9D-203C-09B8-656A-ECA2FA31D1A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4279690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Q1.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090BA92-FCA6-8ADE-05DF-E3D0121B8C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981444"/>
              </p:ext>
            </p:extLst>
          </p:nvPr>
        </p:nvGraphicFramePr>
        <p:xfrm>
          <a:off x="6820458" y="1273181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B401CF6-53AF-BDA9-6226-57F74B3ED5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699640"/>
              </p:ext>
            </p:extLst>
          </p:nvPr>
        </p:nvGraphicFramePr>
        <p:xfrm>
          <a:off x="3205959" y="1273181"/>
          <a:ext cx="2160241" cy="21762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서교동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아현동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6270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성산</a:t>
                      </a: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4679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EB9C7168-3460-9E0C-5D6E-0311D60D2154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사각형: 둥근 위쪽 모서리 15">
            <a:extLst>
              <a:ext uri="{FF2B5EF4-FFF2-40B4-BE49-F238E27FC236}">
                <a16:creationId xmlns:a16="http://schemas.microsoft.com/office/drawing/2014/main" id="{8EFEBA83-DA2D-E615-F472-880654A8F560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BD6778-3DC1-DD43-7A8B-60DAD51E7090}"/>
              </a:ext>
            </a:extLst>
          </p:cNvPr>
          <p:cNvSpPr txBox="1"/>
          <p:nvPr/>
        </p:nvSpPr>
        <p:spPr>
          <a:xfrm>
            <a:off x="983432" y="60173"/>
            <a:ext cx="394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Q2.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어느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적합할 것인가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A37EE364-FD7D-CE0E-57EE-BB1A9CADF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634822"/>
              </p:ext>
            </p:extLst>
          </p:nvPr>
        </p:nvGraphicFramePr>
        <p:xfrm>
          <a:off x="2713529" y="1520443"/>
          <a:ext cx="8637150" cy="1668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지리정보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영역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상주인구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길단위인구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매출액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추정매출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상권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서울시 상권분석서비스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소득소비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-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상권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)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경쟁력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서울시 상권분석서비스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점포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-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상권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hlinkClick r:id="rId7"/>
                        </a:rPr>
                        <a:t>)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40743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44C0BB0-249F-AF83-EFC5-A0080349A90E}"/>
              </a:ext>
            </a:extLst>
          </p:cNvPr>
          <p:cNvSpPr txBox="1"/>
          <p:nvPr/>
        </p:nvSpPr>
        <p:spPr>
          <a:xfrm>
            <a:off x="1089799" y="1945707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47324-F5E5-9E90-1B34-D7CB58BD1732}"/>
              </a:ext>
            </a:extLst>
          </p:cNvPr>
          <p:cNvSpPr txBox="1"/>
          <p:nvPr/>
        </p:nvSpPr>
        <p:spPr>
          <a:xfrm>
            <a:off x="1089799" y="4845230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97F2FD7-B487-D455-EEDF-BA4E3E1F9B4E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F4563EA-91BE-EAC1-B9EB-7B535949A842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B16739C-0B16-31BC-1D27-C7E0D9B783E5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C4851DD-EC18-51B8-0978-49407ED3DB0E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BBE2B3-BE8E-3FAE-AFF7-DC8FB70BBEAA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ECFCBA9-536E-CB53-9B28-69AB248AC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576589"/>
              </p:ext>
            </p:extLst>
          </p:nvPr>
        </p:nvGraphicFramePr>
        <p:xfrm>
          <a:off x="2713529" y="3518348"/>
          <a:ext cx="10078143" cy="2962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14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인구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경쟁력 별개의 파일을 행정동을 기준으로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선정해 하나의 파일로 병합시킨다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별로 내림차순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점포는 오름차순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정리한다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 순위를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Bar plot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상권은 시각적으로 강조한다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위를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~1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점수를 산정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종합점수를 반영하여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간의 상관관계를 분석하고 유의미한 수준의 상관관계를 지정한다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별로 내림차순으로 정리하고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Bar plot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상권은 시각적으로 강조한다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또한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점수를 산정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종합점수를 반영하여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상관관계 종합점수를 반영하여 서교동 내의 상권 최종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000E2A0B-5D8C-F86B-448D-5FA13D2E2B4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93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64CB3A1-CC95-DADB-65A6-31860FFA47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485" b="440"/>
          <a:stretch/>
        </p:blipFill>
        <p:spPr>
          <a:xfrm>
            <a:off x="644117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D0D942-00CF-20F0-728F-5CD358CDB03B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26A661-9FF0-896E-5B10-D0CFB1A44278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6521D0-C492-D816-BB99-7577AC426BA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4D5C74-5A3B-3DB3-EFB5-F2EFA240D33D}"/>
                </a:ext>
              </a:extLst>
            </p:cNvPr>
            <p:cNvSpPr txBox="1"/>
            <p:nvPr/>
          </p:nvSpPr>
          <p:spPr>
            <a:xfrm>
              <a:off x="983432" y="60173"/>
              <a:ext cx="3943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45DD3ECE-5DB8-322E-0E0B-64AD0143EFDB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7CCD3E0A-6F67-152C-B4A8-25B45BE0CD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BB0B25CB-E302-67C6-C551-D735A57CA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090"/>
          <a:stretch/>
        </p:blipFill>
        <p:spPr>
          <a:xfrm>
            <a:off x="106598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11847013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4589D8-10F3-296D-4C0D-0AE5B62E9459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1D15D53-512F-9C99-3CCA-6EB21E7B95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00" r="60507"/>
          <a:stretch/>
        </p:blipFill>
        <p:spPr>
          <a:xfrm>
            <a:off x="3977315" y="1281834"/>
            <a:ext cx="1001130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9FD3155-005C-5654-74B3-B03FBC3A0B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40"/>
          <a:stretch/>
        </p:blipFill>
        <p:spPr>
          <a:xfrm>
            <a:off x="1064149" y="1281834"/>
            <a:ext cx="2208189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318C49-85AD-E7AF-2473-F535589C81C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677" r="64405"/>
          <a:stretch/>
        </p:blipFill>
        <p:spPr>
          <a:xfrm>
            <a:off x="7402384" y="1281834"/>
            <a:ext cx="1164453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5FC0A8A-A316-1355-331C-75278A628B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2" r="69773"/>
          <a:stretch/>
        </p:blipFill>
        <p:spPr>
          <a:xfrm>
            <a:off x="9271814" y="1281834"/>
            <a:ext cx="576064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AE7C8A4-0A20-1A84-BA38-1A2B99F5E8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49"/>
          <a:stretch/>
        </p:blipFill>
        <p:spPr>
          <a:xfrm>
            <a:off x="5683422" y="1281834"/>
            <a:ext cx="1013985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FE43F5-F792-6934-4756-70698FE8CC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236"/>
          <a:stretch/>
        </p:blipFill>
        <p:spPr>
          <a:xfrm>
            <a:off x="10552853" y="1281834"/>
            <a:ext cx="576064" cy="5027503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810954-57B7-8362-7F55-528AE713182A}"/>
              </a:ext>
            </a:extLst>
          </p:cNvPr>
          <p:cNvSpPr txBox="1"/>
          <p:nvPr/>
        </p:nvSpPr>
        <p:spPr>
          <a:xfrm>
            <a:off x="983432" y="60173"/>
            <a:ext cx="3943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Q2.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어느 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2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적합할 것인가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? 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12975A7-AA3A-5033-F93B-0E33CF499CF1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D07A640E-9172-0405-4D2E-3C3841745895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04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9955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2438973" y="2828815"/>
            <a:ext cx="1245000" cy="8618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en-US" sz="4667" b="1" dirty="0" err="1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목차</a:t>
            </a:r>
            <a:endParaRPr sz="933" b="1" dirty="0">
              <a:solidFill>
                <a:srgbClr val="DF7F7F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2438973" y="3614907"/>
            <a:ext cx="1245043" cy="0"/>
          </a:xfrm>
          <a:prstGeom prst="straightConnector1">
            <a:avLst/>
          </a:prstGeom>
          <a:noFill/>
          <a:ln w="76200" cap="flat" cmpd="sng">
            <a:solidFill>
              <a:srgbClr val="DF7F7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0B62C1-B7DA-350E-AF27-33F1DFF0B93C}"/>
              </a:ext>
            </a:extLst>
          </p:cNvPr>
          <p:cNvGrpSpPr/>
          <p:nvPr/>
        </p:nvGrpSpPr>
        <p:grpSpPr>
          <a:xfrm>
            <a:off x="6168008" y="1207703"/>
            <a:ext cx="5669704" cy="4442594"/>
            <a:chOff x="6168008" y="1171605"/>
            <a:chExt cx="5669704" cy="4442594"/>
          </a:xfrm>
        </p:grpSpPr>
        <p:sp>
          <p:nvSpPr>
            <p:cNvPr id="97" name="Google Shape;97;p2"/>
            <p:cNvSpPr txBox="1"/>
            <p:nvPr/>
          </p:nvSpPr>
          <p:spPr>
            <a:xfrm>
              <a:off x="6168008" y="1171605"/>
              <a:ext cx="5956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01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8" name="Google Shape;98;p2"/>
            <p:cNvSpPr txBox="1"/>
            <p:nvPr/>
          </p:nvSpPr>
          <p:spPr>
            <a:xfrm>
              <a:off x="6168008" y="1827006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02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9" name="Google Shape;99;p2"/>
            <p:cNvSpPr txBox="1"/>
            <p:nvPr/>
          </p:nvSpPr>
          <p:spPr>
            <a:xfrm>
              <a:off x="6168008" y="2482407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03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0" name="Google Shape;100;p2"/>
            <p:cNvSpPr txBox="1"/>
            <p:nvPr/>
          </p:nvSpPr>
          <p:spPr>
            <a:xfrm>
              <a:off x="6168008" y="3137808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04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1" name="Google Shape;101;p2"/>
            <p:cNvSpPr txBox="1"/>
            <p:nvPr/>
          </p:nvSpPr>
          <p:spPr>
            <a:xfrm>
              <a:off x="6845710" y="3248640"/>
              <a:ext cx="452060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 2.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2" name="Google Shape;102;p2"/>
            <p:cNvSpPr txBox="1"/>
            <p:nvPr/>
          </p:nvSpPr>
          <p:spPr>
            <a:xfrm>
              <a:off x="6845712" y="2593239"/>
              <a:ext cx="4992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chemeClr val="dk1"/>
                </a:buClr>
                <a:buSzPts val="3440"/>
              </a:pP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Q 1.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? 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3" name="Google Shape;103;p2"/>
            <p:cNvSpPr txBox="1"/>
            <p:nvPr/>
          </p:nvSpPr>
          <p:spPr>
            <a:xfrm>
              <a:off x="6828194" y="1907060"/>
              <a:ext cx="4178079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chemeClr val="dk1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데이터 처리 프로세스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4" name="Google Shape;104;p2"/>
            <p:cNvSpPr txBox="1"/>
            <p:nvPr/>
          </p:nvSpPr>
          <p:spPr>
            <a:xfrm>
              <a:off x="6822205" y="1251659"/>
              <a:ext cx="396299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시나리오</a:t>
              </a:r>
              <a:endParaRPr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sym typeface="Arial"/>
              </a:endParaRPr>
            </a:p>
          </p:txBody>
        </p:sp>
        <p:sp>
          <p:nvSpPr>
            <p:cNvPr id="105" name="Google Shape;105;p2"/>
            <p:cNvSpPr txBox="1"/>
            <p:nvPr/>
          </p:nvSpPr>
          <p:spPr>
            <a:xfrm>
              <a:off x="6168008" y="3783175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05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6845700" y="3894007"/>
              <a:ext cx="471195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 3. 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서비스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 제공할 것인가</a:t>
              </a:r>
            </a:p>
          </p:txBody>
        </p:sp>
        <p:sp>
          <p:nvSpPr>
            <p:cNvPr id="107" name="Google Shape;107;p2"/>
            <p:cNvSpPr txBox="1"/>
            <p:nvPr/>
          </p:nvSpPr>
          <p:spPr>
            <a:xfrm>
              <a:off x="6168008" y="4448608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06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8" name="Google Shape;108;p2"/>
            <p:cNvSpPr txBox="1"/>
            <p:nvPr/>
          </p:nvSpPr>
          <p:spPr>
            <a:xfrm>
              <a:off x="6845711" y="4528662"/>
              <a:ext cx="4578881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000" b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Q 4. </a:t>
              </a:r>
              <a:r>
                <a:rPr lang="ko-KR" altLang="en-US" sz="2000" b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어떠한 </a:t>
              </a:r>
              <a:r>
                <a:rPr lang="en-US" altLang="ko-KR" sz="2000" b="1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“</a:t>
              </a:r>
              <a:r>
                <a:rPr lang="ko-KR" altLang="en-US" sz="2000" b="1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분위기</a:t>
              </a:r>
              <a:r>
                <a:rPr lang="en-US" altLang="ko-KR" sz="2000" b="1">
                  <a:solidFill>
                    <a:srgbClr val="0070C0"/>
                  </a:solidFill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”</a:t>
              </a:r>
              <a:r>
                <a:rPr lang="ko-KR" altLang="en-US" sz="2000" b="1">
                  <a:latin typeface="나눔고딕 ExtraBold" panose="020D0904000000000000" pitchFamily="50" charset="-127"/>
                  <a:ea typeface="나눔고딕 ExtraBold" panose="020D0904000000000000" pitchFamily="50" charset="-127"/>
                </a:rPr>
                <a:t>를 제공할 것인가</a:t>
              </a:r>
              <a:endParaRPr lang="ko-KR" altLang="en-US" sz="2000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6168008" y="5084759"/>
              <a:ext cx="886800" cy="529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4300"/>
              </a:pPr>
              <a:r>
                <a:rPr lang="en-US" sz="2867" b="1" dirty="0">
                  <a:solidFill>
                    <a:srgbClr val="DF7F7F"/>
                  </a:solidFill>
                  <a:latin typeface="Montserrat Black"/>
                  <a:ea typeface="나눔고딕" panose="020D0604000000000000" pitchFamily="50" charset="-127"/>
                  <a:cs typeface="Montserrat Black"/>
                  <a:sym typeface="Montserrat Black"/>
                </a:rPr>
                <a:t>07</a:t>
              </a:r>
              <a:endParaRPr sz="933" dirty="0">
                <a:solidFill>
                  <a:srgbClr val="DF7F7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0" name="Google Shape;110;p2"/>
            <p:cNvSpPr txBox="1"/>
            <p:nvPr/>
          </p:nvSpPr>
          <p:spPr>
            <a:xfrm>
              <a:off x="6845701" y="5164813"/>
              <a:ext cx="30838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3440"/>
              </a:pPr>
              <a:r>
                <a:rPr lang="ko-KR" altLang="en-US" sz="2000" b="1" dirty="0">
                  <a:latin typeface="나눔고딕 ExtraBold" panose="020D0904000000000000" pitchFamily="50" charset="-127"/>
                  <a:ea typeface="나눔고딕 ExtraBold" panose="020D0904000000000000" pitchFamily="50" charset="-127"/>
                  <a:sym typeface="Arial"/>
                </a:rPr>
                <a:t>결론 및 향후 과제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E37A02-FCF1-1F89-4235-03BB7ADCC6D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314BCF-EFD1-2520-8CE4-41D969DBC699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EFDDF-E2D6-0B3E-C0DB-774AD13C0139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BD78F53-EC30-72C2-A5AF-AD5611F92890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969E9D-C32A-AAF5-2FE1-5663FB54A74E}"/>
                </a:ext>
              </a:extLst>
            </p:cNvPr>
            <p:cNvSpPr txBox="1"/>
            <p:nvPr/>
          </p:nvSpPr>
          <p:spPr>
            <a:xfrm>
              <a:off x="983432" y="60173"/>
              <a:ext cx="3943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C28358B-B6D9-551D-E51C-F29F9F05A39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C1756136-077F-04C3-45EA-69C8719F4E7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2BE43A96-0B37-1E4C-22AA-1867684D6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1323"/>
          <a:stretch/>
        </p:blipFill>
        <p:spPr>
          <a:xfrm>
            <a:off x="1060538" y="1281686"/>
            <a:ext cx="4698999" cy="344264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0BF7FB90-8991-3074-EC6D-EF7D1EE7F1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97" b="402"/>
          <a:stretch/>
        </p:blipFill>
        <p:spPr>
          <a:xfrm>
            <a:off x="6441172" y="1281686"/>
            <a:ext cx="4698999" cy="344264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10828280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5D5BCD-DB8E-AAF0-AA13-39157AF65BF3}"/>
              </a:ext>
            </a:extLst>
          </p:cNvPr>
          <p:cNvSpPr/>
          <p:nvPr/>
        </p:nvSpPr>
        <p:spPr>
          <a:xfrm>
            <a:off x="544792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E6EECB-2EEA-F989-DC72-50EA5E89BFB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8B88109-A8F7-E107-C905-3FDB7DF03F37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C66938C-2267-69BA-A8DA-BDAFFDC2B6EB}"/>
                </a:ext>
              </a:extLst>
            </p:cNvPr>
            <p:cNvSpPr txBox="1"/>
            <p:nvPr/>
          </p:nvSpPr>
          <p:spPr>
            <a:xfrm>
              <a:off x="983432" y="60173"/>
              <a:ext cx="3943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608C6D5-A0BF-A205-506A-2550DA14EB38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70D6D9DD-36D4-1663-FF3D-6A101EE3C106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D146910-2E04-2304-AB04-6C1AF844BC6A}"/>
              </a:ext>
            </a:extLst>
          </p:cNvPr>
          <p:cNvGrpSpPr/>
          <p:nvPr/>
        </p:nvGrpSpPr>
        <p:grpSpPr>
          <a:xfrm>
            <a:off x="335360" y="1278287"/>
            <a:ext cx="3599999" cy="2420657"/>
            <a:chOff x="335360" y="1278287"/>
            <a:chExt cx="3599999" cy="242065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18BB66B-62F1-49B4-6DEE-ED45A188029B}"/>
                </a:ext>
              </a:extLst>
            </p:cNvPr>
            <p:cNvSpPr/>
            <p:nvPr/>
          </p:nvSpPr>
          <p:spPr>
            <a:xfrm>
              <a:off x="1487288" y="3456870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유동인구수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1561FE7-FE52-6918-4078-7B1712F9E8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0" y="1278287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F0B80099-46E5-C1A0-772B-F01CD22B0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278287"/>
            <a:ext cx="3600000" cy="2159999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507EEB7D-F31C-7D18-B209-C3D71E5B3C1A}"/>
              </a:ext>
            </a:extLst>
          </p:cNvPr>
          <p:cNvGrpSpPr/>
          <p:nvPr/>
        </p:nvGrpSpPr>
        <p:grpSpPr>
          <a:xfrm>
            <a:off x="8256641" y="1278286"/>
            <a:ext cx="3600000" cy="2420658"/>
            <a:chOff x="8256641" y="1278286"/>
            <a:chExt cx="3600000" cy="2420658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3086406-C178-8817-940A-E7CA0D8B3410}"/>
                </a:ext>
              </a:extLst>
            </p:cNvPr>
            <p:cNvSpPr/>
            <p:nvPr/>
          </p:nvSpPr>
          <p:spPr>
            <a:xfrm>
              <a:off x="9228449" y="3456870"/>
              <a:ext cx="165638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월 평균 소득 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D08F274-88EC-739A-BFE5-90C486F2FD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6641" y="1278286"/>
              <a:ext cx="3600000" cy="2159999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6DDF538-DA42-1B05-71A3-A3D60B8C9EB0}"/>
              </a:ext>
            </a:extLst>
          </p:cNvPr>
          <p:cNvGrpSpPr/>
          <p:nvPr/>
        </p:nvGrpSpPr>
        <p:grpSpPr>
          <a:xfrm>
            <a:off x="1775788" y="3930081"/>
            <a:ext cx="3599999" cy="2439707"/>
            <a:chOff x="335360" y="3930081"/>
            <a:chExt cx="3599999" cy="2439707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9D4E185-27BC-D996-3E57-2B5B926346C8}"/>
                </a:ext>
              </a:extLst>
            </p:cNvPr>
            <p:cNvSpPr/>
            <p:nvPr/>
          </p:nvSpPr>
          <p:spPr>
            <a:xfrm>
              <a:off x="1487287" y="6127714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당월 매출 금액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BF9DB6A-9110-302D-5B46-8663CF04B3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60" y="3930081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9D64D15-E474-F001-B706-62B74925A7A9}"/>
              </a:ext>
            </a:extLst>
          </p:cNvPr>
          <p:cNvGrpSpPr/>
          <p:nvPr/>
        </p:nvGrpSpPr>
        <p:grpSpPr>
          <a:xfrm>
            <a:off x="6816215" y="3930081"/>
            <a:ext cx="3599999" cy="2439707"/>
            <a:chOff x="4296000" y="3930081"/>
            <a:chExt cx="3599999" cy="2439707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71DA2EB-3D33-D31F-A1C8-60FB0429FEB9}"/>
                </a:ext>
              </a:extLst>
            </p:cNvPr>
            <p:cNvSpPr/>
            <p:nvPr/>
          </p:nvSpPr>
          <p:spPr>
            <a:xfrm>
              <a:off x="5447927" y="6127714"/>
              <a:ext cx="1296144" cy="242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1200" b="1" dirty="0" err="1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점포수</a:t>
              </a:r>
              <a:r>
                <a: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]</a:t>
              </a:r>
              <a:endPara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91ACD133-8DE2-85C4-C5FE-157E83A132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6000" y="3930081"/>
              <a:ext cx="3599999" cy="2160000"/>
            </a:xfrm>
            <a:prstGeom prst="rect">
              <a:avLst/>
            </a:prstGeom>
            <a:noFill/>
            <a:ln>
              <a:solidFill>
                <a:srgbClr val="DF7F7F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0520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74530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1842672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4C84BE1-4CA9-1D5B-D417-25BA8C7D87A2}"/>
              </a:ext>
            </a:extLst>
          </p:cNvPr>
          <p:cNvSpPr/>
          <p:nvPr/>
        </p:nvSpPr>
        <p:spPr>
          <a:xfrm>
            <a:off x="3874473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5938331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85AC902-197E-AED1-A827-DB407DB70019}"/>
              </a:ext>
            </a:extLst>
          </p:cNvPr>
          <p:cNvSpPr/>
          <p:nvPr/>
        </p:nvSpPr>
        <p:spPr>
          <a:xfrm>
            <a:off x="814497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293586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5B8E019-A3FB-C34E-D65D-E42D47E54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331071"/>
              </p:ext>
            </p:extLst>
          </p:nvPr>
        </p:nvGraphicFramePr>
        <p:xfrm>
          <a:off x="5109322" y="1273181"/>
          <a:ext cx="1730019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1053214381"/>
                    </a:ext>
                  </a:extLst>
                </a:gridCol>
                <a:gridCol w="1391016">
                  <a:extLst>
                    <a:ext uri="{9D8B030D-6E8A-4147-A177-3AD203B41FA5}">
                      <a16:colId xmlns:a16="http://schemas.microsoft.com/office/drawing/2014/main" val="499316821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 평균 소득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92069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 상점가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52450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90926859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KB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국민은행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서강지점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25687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염리초등학교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3762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마포역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9766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806806"/>
              </p:ext>
            </p:extLst>
          </p:nvPr>
        </p:nvGraphicFramePr>
        <p:xfrm>
          <a:off x="3230625" y="1273181"/>
          <a:ext cx="1359696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020693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망리단길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경성고등학교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마포구청역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399A42B1-D5DA-01A0-193F-490646A9D8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4660539"/>
              </p:ext>
            </p:extLst>
          </p:nvPr>
        </p:nvGraphicFramePr>
        <p:xfrm>
          <a:off x="7358342" y="1273181"/>
          <a:ext cx="1645269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1156773015"/>
                    </a:ext>
                  </a:extLst>
                </a:gridCol>
                <a:gridCol w="1306266">
                  <a:extLst>
                    <a:ext uri="{9D8B030D-6E8A-4147-A177-3AD203B41FA5}">
                      <a16:colId xmlns:a16="http://schemas.microsoft.com/office/drawing/2014/main" val="351889426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당월 매출 금액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54390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85813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831285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디지털미디어시티역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44716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644154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상수역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792050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7C40636-3BFC-3F85-8EE0-1E78AC6BF5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067819"/>
              </p:ext>
            </p:extLst>
          </p:nvPr>
        </p:nvGraphicFramePr>
        <p:xfrm>
          <a:off x="9522612" y="1273181"/>
          <a:ext cx="1613948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3014425631"/>
                    </a:ext>
                  </a:extLst>
                </a:gridCol>
                <a:gridCol w="1274945">
                  <a:extLst>
                    <a:ext uri="{9D8B030D-6E8A-4147-A177-3AD203B41FA5}">
                      <a16:colId xmlns:a16="http://schemas.microsoft.com/office/drawing/2014/main" val="2489781639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8093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852494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987296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9374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상암동 상점가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073309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1762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1660497"/>
              </p:ext>
            </p:extLst>
          </p:nvPr>
        </p:nvGraphicFramePr>
        <p:xfrm>
          <a:off x="1045720" y="1273181"/>
          <a:ext cx="1665904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9003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326901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망리단길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경성고등학교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대흥역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1842671" y="3645032"/>
            <a:ext cx="852291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5680177" y="4107918"/>
            <a:ext cx="4032448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88664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76415CE-C787-A39A-F5EB-6B6214FD2895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4FAAB9-2F9A-5D8B-28FF-C9CAFF89B414}"/>
                </a:ext>
              </a:extLst>
            </p:cNvPr>
            <p:cNvSpPr txBox="1"/>
            <p:nvPr/>
          </p:nvSpPr>
          <p:spPr>
            <a:xfrm>
              <a:off x="983432" y="60173"/>
              <a:ext cx="3943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AB863C6-FCAB-99B5-A02B-18ECED6E0A4E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96182C9-BE90-9A5E-22BB-3B1B40911BF5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CBA2801-8BB7-1515-7F87-5AF8E7079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4275001"/>
              </p:ext>
            </p:extLst>
          </p:nvPr>
        </p:nvGraphicFramePr>
        <p:xfrm>
          <a:off x="2915239" y="4107918"/>
          <a:ext cx="2390581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29063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527877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6402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455314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1277469"/>
            <a:ext cx="4142237" cy="2518642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2C8BF44-E71C-25D1-12B3-2F7E27EABE40}"/>
              </a:ext>
            </a:extLst>
          </p:cNvPr>
          <p:cNvSpPr/>
          <p:nvPr/>
        </p:nvSpPr>
        <p:spPr>
          <a:xfrm>
            <a:off x="7533824" y="3980680"/>
            <a:ext cx="4142237" cy="2320317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110DB2C-C37C-4DA0-D227-B9420FE06462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0E2875-360D-ED98-1620-BEA22E163F47}"/>
                </a:ext>
              </a:extLst>
            </p:cNvPr>
            <p:cNvSpPr txBox="1"/>
            <p:nvPr/>
          </p:nvSpPr>
          <p:spPr>
            <a:xfrm>
              <a:off x="983432" y="60173"/>
              <a:ext cx="3943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CBE5E93B-EC40-C489-C809-6A6F71C8EFE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A309332E-4C18-7199-3D1D-CFCF00B37978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1CF3A64A-7352-B8E8-9BCA-CC48648E0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014" b="49166"/>
          <a:stretch/>
        </p:blipFill>
        <p:spPr>
          <a:xfrm>
            <a:off x="1066487" y="1277470"/>
            <a:ext cx="5749593" cy="251864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8F31F2-386A-7601-CEDC-7C5346444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05" r="6014" b="-386"/>
          <a:stretch/>
        </p:blipFill>
        <p:spPr>
          <a:xfrm>
            <a:off x="1066487" y="3980679"/>
            <a:ext cx="5749593" cy="232031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3170802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BD51F5B-3E26-9E02-7330-8F7F809C52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589" y="1281687"/>
            <a:ext cx="5625635" cy="5027634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193103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A53AD49-B21F-9DD1-76D7-4C27413ACEA3}"/>
              </a:ext>
            </a:extLst>
          </p:cNvPr>
          <p:cNvSpPr/>
          <p:nvPr/>
        </p:nvSpPr>
        <p:spPr>
          <a:xfrm>
            <a:off x="7157640" y="1281686"/>
            <a:ext cx="4699000" cy="5036343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F7E56D1E-4F50-124C-6FE8-13BF92DF3D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036939-5FE6-E2C4-693D-E47459CA07BF}"/>
                </a:ext>
              </a:extLst>
            </p:cNvPr>
            <p:cNvSpPr txBox="1"/>
            <p:nvPr/>
          </p:nvSpPr>
          <p:spPr>
            <a:xfrm>
              <a:off x="983432" y="60173"/>
              <a:ext cx="3943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8804AD3-C928-F822-DAFE-BD18BED6E6F1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D07EE526-3605-602A-A45A-3BBD0A20108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73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C075CB48-2B31-7761-F69B-30F2C1863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7" y="3428998"/>
            <a:ext cx="5749593" cy="287415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2543C5B-5811-0C73-581C-D9748E7080CA}"/>
              </a:ext>
            </a:extLst>
          </p:cNvPr>
          <p:cNvSpPr/>
          <p:nvPr/>
        </p:nvSpPr>
        <p:spPr>
          <a:xfrm>
            <a:off x="7533824" y="3428999"/>
            <a:ext cx="4142237" cy="287414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E72E5C0-6052-E7D3-5C17-59E78067F1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514"/>
          <a:stretch/>
        </p:blipFill>
        <p:spPr>
          <a:xfrm>
            <a:off x="1066487" y="1276532"/>
            <a:ext cx="5749593" cy="2057899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3943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07E2F58-8E45-4C26-5724-320DDDE4B028}"/>
              </a:ext>
            </a:extLst>
          </p:cNvPr>
          <p:cNvSpPr/>
          <p:nvPr/>
        </p:nvSpPr>
        <p:spPr>
          <a:xfrm>
            <a:off x="7533824" y="1276532"/>
            <a:ext cx="4142237" cy="20578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</p:spTree>
    <p:extLst>
      <p:ext uri="{BB962C8B-B14F-4D97-AF65-F5344CB8AC3E}">
        <p14:creationId xmlns:p14="http://schemas.microsoft.com/office/powerpoint/2010/main" val="1008525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9E0DC556-B64A-0AF5-A358-AEEEB6C6EE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163" y="2013471"/>
            <a:ext cx="3542405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3CBC8C7-213A-73BD-BA65-CC1F0F1A9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389" y="2013471"/>
            <a:ext cx="3603342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9E791ED-2CAD-559C-DF35-ED550DF97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32" y="2013471"/>
            <a:ext cx="3680524" cy="3289071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5F88E2E-BA66-BAF0-6754-14BE0D5B5724}"/>
              </a:ext>
            </a:extLst>
          </p:cNvPr>
          <p:cNvSpPr/>
          <p:nvPr/>
        </p:nvSpPr>
        <p:spPr>
          <a:xfrm>
            <a:off x="894784" y="755792"/>
            <a:ext cx="433711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 그래프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DA4E4F2-04F7-FEED-600F-8CF292179F17}"/>
              </a:ext>
            </a:extLst>
          </p:cNvPr>
          <p:cNvSpPr/>
          <p:nvPr/>
        </p:nvSpPr>
        <p:spPr>
          <a:xfrm>
            <a:off x="1389606" y="5397531"/>
            <a:ext cx="1584176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1F4CBD3-7F2B-A438-1F2A-3105C3F6CAAE}"/>
              </a:ext>
            </a:extLst>
          </p:cNvPr>
          <p:cNvSpPr/>
          <p:nvPr/>
        </p:nvSpPr>
        <p:spPr>
          <a:xfrm>
            <a:off x="5156948" y="5397531"/>
            <a:ext cx="201622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9823551-453E-D854-4796-A21C9836B31C}"/>
              </a:ext>
            </a:extLst>
          </p:cNvPr>
          <p:cNvSpPr/>
          <p:nvPr/>
        </p:nvSpPr>
        <p:spPr>
          <a:xfrm>
            <a:off x="9071253" y="5397531"/>
            <a:ext cx="201622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당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32A6F1C-5EB9-FB9E-96F3-4B9292A3F7EC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0D40C47-BA8C-61C2-DB12-231FF4D99989}"/>
                </a:ext>
              </a:extLst>
            </p:cNvPr>
            <p:cNvSpPr txBox="1"/>
            <p:nvPr/>
          </p:nvSpPr>
          <p:spPr>
            <a:xfrm>
              <a:off x="983432" y="60173"/>
              <a:ext cx="3943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7FCD1DE-38B6-900D-C358-07A4410A97D6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" name="사각형: 둥근 위쪽 모서리 13">
              <a:extLst>
                <a:ext uri="{FF2B5EF4-FFF2-40B4-BE49-F238E27FC236}">
                  <a16:creationId xmlns:a16="http://schemas.microsoft.com/office/drawing/2014/main" id="{D9929863-F617-48A6-350C-FD7F0C8C559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8296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79E5BC0-A8B3-9585-99C8-00EB618D8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795039"/>
              </p:ext>
            </p:extLst>
          </p:nvPr>
        </p:nvGraphicFramePr>
        <p:xfrm>
          <a:off x="3014234" y="4107918"/>
          <a:ext cx="2753248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4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719613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058353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20997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DEF463B-F548-34A9-4FFA-73A7D06632B9}"/>
              </a:ext>
            </a:extLst>
          </p:cNvPr>
          <p:cNvSpPr/>
          <p:nvPr/>
        </p:nvSpPr>
        <p:spPr>
          <a:xfrm>
            <a:off x="606000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10020219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A6A414B7-7B80-448C-1E00-C7ABA0CD58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141636"/>
              </p:ext>
            </p:extLst>
          </p:nvPr>
        </p:nvGraphicFramePr>
        <p:xfrm>
          <a:off x="500593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</a:t>
                      </a:r>
                      <a:r>
                        <a:rPr lang="ko-KR" altLang="en-US" sz="1000" b="1" u="none" strike="noStrike" dirty="0" err="1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유동인구수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동진시장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03A0928D-CED8-1552-8687-A238BBE288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866302"/>
              </p:ext>
            </p:extLst>
          </p:nvPr>
        </p:nvGraphicFramePr>
        <p:xfrm>
          <a:off x="1045719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 당 매출금액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도화동 상점가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KB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국민은행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서강지점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공덕역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공덕오거리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0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2099780" y="3645032"/>
            <a:ext cx="7992440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6141791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각 순위별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위부터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위까지 점수 종합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(1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~ 5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:1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동순위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동점 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개의 상관관계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도화동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성산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공동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361703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3972487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9BC325-BC8D-5F03-E2DF-18A307B33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366908"/>
              </p:ext>
            </p:extLst>
          </p:nvPr>
        </p:nvGraphicFramePr>
        <p:xfrm>
          <a:off x="8966158" y="1273181"/>
          <a:ext cx="2180123" cy="2164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69345">
                  <a:extLst>
                    <a:ext uri="{9D8B030D-6E8A-4147-A177-3AD203B41FA5}">
                      <a16:colId xmlns:a16="http://schemas.microsoft.com/office/drawing/2014/main" val="4248611863"/>
                    </a:ext>
                  </a:extLst>
                </a:gridCol>
                <a:gridCol w="1610778">
                  <a:extLst>
                    <a:ext uri="{9D8B030D-6E8A-4147-A177-3AD203B41FA5}">
                      <a16:colId xmlns:a16="http://schemas.microsoft.com/office/drawing/2014/main" val="3560263297"/>
                    </a:ext>
                  </a:extLst>
                </a:gridCol>
              </a:tblGrid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상주인구 당 유동인구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BF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5751812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만리재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5073410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7524551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대흥동주민센터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201105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광흥창역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번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1982858"/>
                  </a:ext>
                </a:extLst>
              </a:tr>
              <a:tr h="36075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용강동주민센터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3231114"/>
                  </a:ext>
                </a:extLst>
              </a:tr>
            </a:tbl>
          </a:graphicData>
        </a:graphic>
      </p:graphicFrame>
      <p:grpSp>
        <p:nvGrpSpPr>
          <p:cNvPr id="4" name="그룹 3">
            <a:extLst>
              <a:ext uri="{FF2B5EF4-FFF2-40B4-BE49-F238E27FC236}">
                <a16:creationId xmlns:a16="http://schemas.microsoft.com/office/drawing/2014/main" id="{B0E01593-3F38-F84D-F9CF-5DE8130B9F01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540F18E-3B36-69F0-50E4-6F1ECDA99F5C}"/>
                </a:ext>
              </a:extLst>
            </p:cNvPr>
            <p:cNvSpPr txBox="1"/>
            <p:nvPr/>
          </p:nvSpPr>
          <p:spPr>
            <a:xfrm>
              <a:off x="983432" y="60173"/>
              <a:ext cx="3943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79E7481-91A8-9FD2-7599-904887DFE81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7346CB44-DCA4-CADF-282A-6B932556983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272108-1285-F8B7-42E6-DC3C628D54BB}"/>
              </a:ext>
            </a:extLst>
          </p:cNvPr>
          <p:cNvSpPr/>
          <p:nvPr/>
        </p:nvSpPr>
        <p:spPr>
          <a:xfrm>
            <a:off x="5767482" y="4707000"/>
            <a:ext cx="374309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432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>
            <a:extLst>
              <a:ext uri="{FF2B5EF4-FFF2-40B4-BE49-F238E27FC236}">
                <a16:creationId xmlns:a16="http://schemas.microsoft.com/office/drawing/2014/main" id="{46CFA33D-0458-3B6F-2212-5F8F1C9C9125}"/>
              </a:ext>
            </a:extLst>
          </p:cNvPr>
          <p:cNvSpPr/>
          <p:nvPr/>
        </p:nvSpPr>
        <p:spPr>
          <a:xfrm>
            <a:off x="4308820" y="3651757"/>
            <a:ext cx="72000" cy="281299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1255DB1C-D40E-D8B5-BA5D-0191F9B6A7AE}"/>
              </a:ext>
            </a:extLst>
          </p:cNvPr>
          <p:cNvSpPr/>
          <p:nvPr/>
        </p:nvSpPr>
        <p:spPr>
          <a:xfrm>
            <a:off x="3508680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10FD791-FF4E-4DCC-5F8F-4273AE999081}"/>
              </a:ext>
            </a:extLst>
          </p:cNvPr>
          <p:cNvSpPr/>
          <p:nvPr/>
        </p:nvSpPr>
        <p:spPr>
          <a:xfrm>
            <a:off x="8429985" y="3140968"/>
            <a:ext cx="72000" cy="540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C6532C3A-2615-8182-B1F4-661078C4D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762280"/>
              </p:ext>
            </p:extLst>
          </p:nvPr>
        </p:nvGraphicFramePr>
        <p:xfrm>
          <a:off x="3014234" y="4132845"/>
          <a:ext cx="2661173" cy="217625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34778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5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  <a:tr h="31089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017591"/>
                  </a:ext>
                </a:extLst>
              </a:tr>
            </a:tbl>
          </a:graphicData>
        </a:graphic>
      </p:graphicFrame>
      <p:sp>
        <p:nvSpPr>
          <p:cNvPr id="42" name="직사각형 41">
            <a:extLst>
              <a:ext uri="{FF2B5EF4-FFF2-40B4-BE49-F238E27FC236}">
                <a16:creationId xmlns:a16="http://schemas.microsoft.com/office/drawing/2014/main" id="{E052F35F-A68D-AB3B-3CB6-A43250A6022D}"/>
              </a:ext>
            </a:extLst>
          </p:cNvPr>
          <p:cNvSpPr/>
          <p:nvPr/>
        </p:nvSpPr>
        <p:spPr>
          <a:xfrm>
            <a:off x="3508680" y="3645032"/>
            <a:ext cx="4993305" cy="72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386EC73-F33E-7EF4-B385-FD7EF057D518}"/>
              </a:ext>
            </a:extLst>
          </p:cNvPr>
          <p:cNvSpPr/>
          <p:nvPr/>
        </p:nvSpPr>
        <p:spPr>
          <a:xfrm>
            <a:off x="6045037" y="4132845"/>
            <a:ext cx="4142237" cy="217624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 전처리와 상관관계 분석을 통한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소계를 합계 처리함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합계 한 종합점수 결과 </a:t>
            </a:r>
            <a:endParaRPr lang="en-US" altLang="ko-KR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“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종합순위 </a:t>
            </a:r>
            <a:r>
              <a:rPr lang="en-US" altLang="ko-KR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6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 확인됨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27A902-47A1-D0D8-8EF4-9D02E8D84B27}"/>
              </a:ext>
            </a:extLst>
          </p:cNvPr>
          <p:cNvSpPr/>
          <p:nvPr/>
        </p:nvSpPr>
        <p:spPr>
          <a:xfrm>
            <a:off x="894785" y="755792"/>
            <a:ext cx="4279690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Q2.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및 상관관계 분석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E44D1E2-EBD1-8468-3AFC-15BF1F13E935}"/>
              </a:ext>
            </a:extLst>
          </p:cNvPr>
          <p:cNvSpPr/>
          <p:nvPr/>
        </p:nvSpPr>
        <p:spPr>
          <a:xfrm rot="10800000">
            <a:off x="4222954" y="3896767"/>
            <a:ext cx="243734" cy="210116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92F2DE4-F73D-2C1E-DECE-5543ADA57927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E914DC-EE26-4A9E-46DC-C9239BBAAFAD}"/>
                </a:ext>
              </a:extLst>
            </p:cNvPr>
            <p:cNvSpPr txBox="1"/>
            <p:nvPr/>
          </p:nvSpPr>
          <p:spPr>
            <a:xfrm>
              <a:off x="983432" y="60173"/>
              <a:ext cx="39437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Q2.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상권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4D4D355-CE55-D42D-2F37-CA11AACCBD1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54319BCD-EE0B-BF57-2C74-B8FD4CB631F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555D2033-CBF6-56F9-61CD-8BC8A0C8B979}"/>
              </a:ext>
            </a:extLst>
          </p:cNvPr>
          <p:cNvSpPr/>
          <p:nvPr/>
        </p:nvSpPr>
        <p:spPr>
          <a:xfrm>
            <a:off x="5670728" y="4707000"/>
            <a:ext cx="374309" cy="57606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82593FC-2F0D-FCEF-7D32-984809E82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916268"/>
              </p:ext>
            </p:extLst>
          </p:nvPr>
        </p:nvGraphicFramePr>
        <p:xfrm>
          <a:off x="2349390" y="1273181"/>
          <a:ext cx="2390581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290637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연남동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7527877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홍대입구역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</a:t>
                      </a:r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홍대땡땡거리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 </a:t>
                      </a:r>
                      <a:r>
                        <a:rPr lang="ko-KR" altLang="en-US" sz="12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걷고싶은</a:t>
                      </a:r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합정역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8FD9D0E-F3EB-B4AC-E85A-4BF99A179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914854"/>
              </p:ext>
            </p:extLst>
          </p:nvPr>
        </p:nvGraphicFramePr>
        <p:xfrm>
          <a:off x="7089361" y="1273181"/>
          <a:ext cx="2753248" cy="220117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6531">
                  <a:extLst>
                    <a:ext uri="{9D8B030D-6E8A-4147-A177-3AD203B41FA5}">
                      <a16:colId xmlns:a16="http://schemas.microsoft.com/office/drawing/2014/main" val="1024774057"/>
                    </a:ext>
                  </a:extLst>
                </a:gridCol>
                <a:gridCol w="1439863">
                  <a:extLst>
                    <a:ext uri="{9D8B030D-6E8A-4147-A177-3AD203B41FA5}">
                      <a16:colId xmlns:a16="http://schemas.microsoft.com/office/drawing/2014/main" val="3370114633"/>
                    </a:ext>
                  </a:extLst>
                </a:gridCol>
                <a:gridCol w="846854">
                  <a:extLst>
                    <a:ext uri="{9D8B030D-6E8A-4147-A177-3AD203B41FA5}">
                      <a16:colId xmlns:a16="http://schemas.microsoft.com/office/drawing/2014/main" val="1469576975"/>
                    </a:ext>
                  </a:extLst>
                </a:gridCol>
              </a:tblGrid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u="none" strike="noStrike" dirty="0"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종합순위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7F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559704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공덕래미안</a:t>
                      </a:r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차아파트</a:t>
                      </a:r>
                      <a:endParaRPr lang="en-US" altLang="ko-KR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240571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공덕시장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74199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월드컵경기장역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6322089"/>
                  </a:ext>
                </a:extLst>
              </a:tr>
              <a:tr h="314454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70C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---</a:t>
                      </a:r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ko-KR" altLang="en-US" sz="1200" b="1" i="0" u="none" strike="noStrike" dirty="0">
                        <a:solidFill>
                          <a:srgbClr val="0070C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7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9719613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서교시장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4</a:t>
                      </a:r>
                      <a:endParaRPr lang="ko-KR" altLang="en-US" sz="1200" b="1" i="0" u="none" strike="noStrike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046454"/>
                  </a:ext>
                </a:extLst>
              </a:tr>
              <a:tr h="3144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홍대소상공인상점가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2049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5656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제공할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ED0DBDA-3EA9-6518-CA15-FC9F1F651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94562"/>
              </p:ext>
            </p:extLst>
          </p:nvPr>
        </p:nvGraphicFramePr>
        <p:xfrm>
          <a:off x="2713529" y="1776474"/>
          <a:ext cx="8637150" cy="11567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학원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마포구 학원 교습소정보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초중고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마포구 학교 기본정보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대학교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대학 및 전문대학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DB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정보 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한국어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F25414F-0BDA-8DB9-DEF3-1D4341386FD6}"/>
              </a:ext>
            </a:extLst>
          </p:cNvPr>
          <p:cNvSpPr txBox="1"/>
          <p:nvPr/>
        </p:nvSpPr>
        <p:spPr>
          <a:xfrm>
            <a:off x="1089799" y="2004352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ED680C-9958-EB48-6D71-BACBBA1F4C77}"/>
              </a:ext>
            </a:extLst>
          </p:cNvPr>
          <p:cNvSpPr txBox="1"/>
          <p:nvPr/>
        </p:nvSpPr>
        <p:spPr>
          <a:xfrm>
            <a:off x="1089799" y="4845230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86BAB785-44CE-DBA5-C904-FEBFEB64721A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22" name="직사각형 21">
            <a:extLst>
              <a:ext uri="{FF2B5EF4-FFF2-40B4-BE49-F238E27FC236}">
                <a16:creationId xmlns:a16="http://schemas.microsoft.com/office/drawing/2014/main" id="{A3ACEA6F-F4C3-4477-3081-AC7FC3FE7D7A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6F88EB9-2205-7ABE-825E-24389A62FA2C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37B328C-8BA4-A582-8E1F-1353E2D9EB51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876644A-D603-8B78-9ADD-D0EA03714D65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5067F013-B53D-DAF3-39CC-1427115EAE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289089"/>
              </p:ext>
            </p:extLst>
          </p:nvPr>
        </p:nvGraphicFramePr>
        <p:xfrm>
          <a:off x="2713529" y="3760576"/>
          <a:ext cx="9161111" cy="130759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1111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‘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서비스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란 카페가 제공하는 서비스의 종류로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매장이용 혹은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테이크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아웃 중 어느 방면을 중심으로 운영할지 결정한다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서비스에 영향을 미칠 수 있는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선정하고 지도에 마커 표시한다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제한사항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자본 등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이나 중첩되는 부분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거리와 시간 등을 고려하여 서비스를 결정한다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:a16="http://schemas.microsoft.com/office/drawing/2014/main" id="{D4AC3811-5333-B95D-C10F-673CEBE2A34C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42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AFE759-190C-863E-65E6-F8A7017AA49D}"/>
              </a:ext>
            </a:extLst>
          </p:cNvPr>
          <p:cNvSpPr txBox="1"/>
          <p:nvPr/>
        </p:nvSpPr>
        <p:spPr>
          <a:xfrm>
            <a:off x="3306614" y="1196752"/>
            <a:ext cx="5181227" cy="42550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당신은 소상공인을 위한 창업 컨설턴트로 활동 중이다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어느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날 한 소상공인이 카페 창업을 희망하여 찾아왔다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의뢰인은 자신의 자본이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~ 1.5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억이 있으며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마포구와 강남구 중 하나의 구에서의 창업을 희망하고 있다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이에 당신은 창업 컨설턴트로써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의뢰인의 제한 사항에 맞춰 적합한 위치를 선정하여 추천해야 한다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추천을 위해서는 다양한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선정 및 분석하여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행정동과 상권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범위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추정하고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주변 환경 분석을 통해 적합한 규모와 제공 서비스를 선정하고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인근 점포의 리뷰를 분석하여 상권의 분위기를 파악하고자 한다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FE423B-239F-8EEC-45F5-920EF6B54CC7}"/>
              </a:ext>
            </a:extLst>
          </p:cNvPr>
          <p:cNvSpPr txBox="1"/>
          <p:nvPr/>
        </p:nvSpPr>
        <p:spPr>
          <a:xfrm>
            <a:off x="983432" y="60173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시나리오</a:t>
            </a: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5DD1FF54-2FB1-E475-45AA-CEDC817594E6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01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C3E3C48-35D1-A41E-7F14-BEBBEFDD5C40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10C4802-C63B-1F09-07E8-33EF4766148A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2961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876232FC-A0D9-0D3B-0CD1-7BC3F4A3C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86" y="3976828"/>
            <a:ext cx="5029513" cy="2332492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 변환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제공할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BD6F8592-4AD6-4759-5EE6-87C5B488D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6" y="1276531"/>
            <a:ext cx="5029514" cy="233249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D25B042-3EBC-22D5-9AF5-E25166435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415" b="51592"/>
          <a:stretch/>
        </p:blipFill>
        <p:spPr>
          <a:xfrm>
            <a:off x="6816080" y="1278527"/>
            <a:ext cx="5029513" cy="2328501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58EE7FC-1AEC-F845-AC94-07D20EBE91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711"/>
          <a:stretch/>
        </p:blipFill>
        <p:spPr>
          <a:xfrm>
            <a:off x="6816080" y="3978824"/>
            <a:ext cx="5029513" cy="2328501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A83372-62E5-6AA4-16D0-4577FF6B3553}"/>
              </a:ext>
            </a:extLst>
          </p:cNvPr>
          <p:cNvSpPr/>
          <p:nvPr/>
        </p:nvSpPr>
        <p:spPr>
          <a:xfrm>
            <a:off x="10776520" y="1276531"/>
            <a:ext cx="1069073" cy="2328501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D452734-1E72-2CDE-DDB4-7CE0B8047992}"/>
              </a:ext>
            </a:extLst>
          </p:cNvPr>
          <p:cNvSpPr/>
          <p:nvPr/>
        </p:nvSpPr>
        <p:spPr>
          <a:xfrm>
            <a:off x="10848528" y="3986626"/>
            <a:ext cx="997065" cy="231870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316761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>
            <a:extLst>
              <a:ext uri="{FF2B5EF4-FFF2-40B4-BE49-F238E27FC236}">
                <a16:creationId xmlns:a16="http://schemas.microsoft.com/office/drawing/2014/main" id="{C8EFC110-A7C7-2CB9-4AA7-FC88FEF5DD3C}"/>
              </a:ext>
            </a:extLst>
          </p:cNvPr>
          <p:cNvSpPr/>
          <p:nvPr/>
        </p:nvSpPr>
        <p:spPr>
          <a:xfrm rot="5400000">
            <a:off x="6309861" y="5017058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641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제공할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316761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B3597E-3391-FF2E-5101-3810EF31D5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14"/>
          <a:stretch/>
        </p:blipFill>
        <p:spPr>
          <a:xfrm>
            <a:off x="1066486" y="1276531"/>
            <a:ext cx="5029512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42E87871-C9BD-BE17-45DA-BB21B8A81012}"/>
              </a:ext>
            </a:extLst>
          </p:cNvPr>
          <p:cNvSpPr/>
          <p:nvPr/>
        </p:nvSpPr>
        <p:spPr>
          <a:xfrm>
            <a:off x="6816082" y="1276532"/>
            <a:ext cx="4859980" cy="20578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위경도 변환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초중고등학교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325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088DD2F8-F982-1293-D34E-F103895F3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129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206B17B-F697-FCE7-EB2C-07FCFE4CA5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907"/>
          <a:stretch/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제공할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3977079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 표시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84506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5E65DFC9-1509-D6D2-03D6-E5A1F1EF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3" y="1269082"/>
            <a:ext cx="5040556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FE386E-0ABE-9414-FAB0-608D35D37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제공할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55792"/>
            <a:ext cx="5029511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학원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초중고등학교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대학교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18371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008FD4-BA74-5CA5-5402-362B7DCE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5246" r="17747" b="14956"/>
          <a:stretch/>
        </p:blipFill>
        <p:spPr>
          <a:xfrm>
            <a:off x="6816082" y="1269082"/>
            <a:ext cx="5040556" cy="5028798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제공할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3657465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상권데이터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5B0C49C8-F780-0C34-3E0B-4BCACECA18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375"/>
          <a:stretch/>
        </p:blipFill>
        <p:spPr>
          <a:xfrm>
            <a:off x="1066485" y="1269081"/>
            <a:ext cx="5029510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3881557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12008FD4-BA74-5CA5-5402-362B7DCEE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38" t="5246" r="17747" b="14956"/>
          <a:stretch/>
        </p:blipFill>
        <p:spPr>
          <a:xfrm>
            <a:off x="1066485" y="1269082"/>
            <a:ext cx="5040556" cy="2880006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1AE8B75-1513-2643-39AB-5FD6BBAB4895}"/>
              </a:ext>
            </a:extLst>
          </p:cNvPr>
          <p:cNvSpPr/>
          <p:nvPr/>
        </p:nvSpPr>
        <p:spPr>
          <a:xfrm rot="5400000">
            <a:off x="6309861" y="2583069"/>
            <a:ext cx="292357" cy="252032"/>
          </a:xfrm>
          <a:prstGeom prst="triangle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894784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Q3.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 상권데이터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844DCCE-9E4C-7E6C-B092-0E4866FBFA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00" t="15744" r="20000"/>
          <a:stretch/>
        </p:blipFill>
        <p:spPr>
          <a:xfrm>
            <a:off x="6817191" y="1269082"/>
            <a:ext cx="4308323" cy="2880006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3CF2BE-D8B7-40F1-EA64-FECCFFDC8F83}"/>
              </a:ext>
            </a:extLst>
          </p:cNvPr>
          <p:cNvSpPr/>
          <p:nvPr/>
        </p:nvSpPr>
        <p:spPr>
          <a:xfrm>
            <a:off x="1066233" y="4509120"/>
            <a:ext cx="10059534" cy="183002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CB1A1F3-DC77-9B05-5C4D-B00932CD3911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78541B0-5A7E-71DE-2C1F-9F796F210464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Q3.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제공할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3A4E054-16E8-BB95-B112-272811B8B63F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336028CA-E63D-13A7-9907-B28AAF2C5EFF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40815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Q4.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분위기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제공할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06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4003CF5-75CD-E706-EF7F-D36B65324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0752474"/>
              </p:ext>
            </p:extLst>
          </p:nvPr>
        </p:nvGraphicFramePr>
        <p:xfrm>
          <a:off x="2713528" y="1776651"/>
          <a:ext cx="8637149" cy="6080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97613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839536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지도 후기 </a:t>
                      </a:r>
                      <a:r>
                        <a:rPr lang="ko-KR" altLang="en-US" sz="1200" b="0" i="0" kern="1200" dirty="0" err="1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크롤링</a:t>
                      </a:r>
                      <a:endParaRPr lang="ko-KR" altLang="en-US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네이버 지도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CDD5A27-BC37-51C9-3243-8C928F526095}"/>
              </a:ext>
            </a:extLst>
          </p:cNvPr>
          <p:cNvSpPr txBox="1"/>
          <p:nvPr/>
        </p:nvSpPr>
        <p:spPr>
          <a:xfrm>
            <a:off x="1089799" y="1730208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C3B1B8-129A-32A3-4AC6-B8FED3168940}"/>
              </a:ext>
            </a:extLst>
          </p:cNvPr>
          <p:cNvSpPr txBox="1"/>
          <p:nvPr/>
        </p:nvSpPr>
        <p:spPr>
          <a:xfrm>
            <a:off x="1089799" y="4375052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60AEF87-0E00-AAC1-59F9-FF5B99C9CC85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9" name="직사각형 8">
            <a:extLst>
              <a:ext uri="{FF2B5EF4-FFF2-40B4-BE49-F238E27FC236}">
                <a16:creationId xmlns:a16="http://schemas.microsoft.com/office/drawing/2014/main" id="{F15409E5-A604-218A-2FAB-ACFDBE2FEFE5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EB62789-BB84-126C-147C-DE4C98C5524C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56AE6C9-2169-A596-06CD-D904E84DE25E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6141A10-A377-134C-41D7-33B339D2A7EC}"/>
              </a:ext>
            </a:extLst>
          </p:cNvPr>
          <p:cNvSpPr/>
          <p:nvPr/>
        </p:nvSpPr>
        <p:spPr>
          <a:xfrm>
            <a:off x="1073440" y="2880713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34B3ED7C-0D99-18A1-60DC-6B3106605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872517"/>
              </p:ext>
            </p:extLst>
          </p:nvPr>
        </p:nvGraphicFramePr>
        <p:xfrm>
          <a:off x="2713529" y="3248988"/>
          <a:ext cx="10078143" cy="2481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14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“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분위기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”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란 매장의 선호도에 영향을 끼칠 수 있는 서비스 만족도를 말한다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 예를 들어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엔틱한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분위기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밝은 분위기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파스텔톤 분위기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컵이 이쁘다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종업원이 친절하다 등</a:t>
                      </a:r>
                      <a:endParaRPr lang="en-US" altLang="ko-KR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marL="0" indent="0" algn="l" latinLnBrk="1">
                        <a:lnSpc>
                          <a:spcPct val="150000"/>
                        </a:lnSpc>
                        <a:buNone/>
                      </a:pP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   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고객의 만족도를 표현할 수 있는 사용자 만족의 다양한 지표라고 볼 수 있다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이를 수집하기 위해 해당 상권의 카페를 검색하여 리뷰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(‘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이런 점이 좋았어요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’)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4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크롤링을</a:t>
                      </a: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실시한다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 중복되는 내용이 많은 순으로 정리하면 해당 상권의 분위기가 도출될 것으로 기대된다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매장 운영 시 위 내용을 참고하여 컨설팅을 수행하면 타겟 고객에 더욱 적합한 데이터 분석이 될 것으로 판단된다</a:t>
                      </a:r>
                      <a:r>
                        <a:rPr lang="en-US" altLang="ko-KR" sz="14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E1C6A3-4DC7-9CF4-FC4B-DAA6A80B143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88215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E1B4EF5D-3CD6-742D-E59A-028ABEB7A65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EECA7A4-9442-6C70-D8A4-D5745A36F2AD}"/>
                </a:ext>
              </a:extLst>
            </p:cNvPr>
            <p:cNvSpPr txBox="1"/>
            <p:nvPr/>
          </p:nvSpPr>
          <p:spPr>
            <a:xfrm>
              <a:off x="983432" y="60173"/>
              <a:ext cx="44246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Q4.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어떠한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분위기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를 제공할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EB9C7168-3460-9E0C-5D6E-0311D60D2154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6" name="사각형: 둥근 위쪽 모서리 15">
              <a:extLst>
                <a:ext uri="{FF2B5EF4-FFF2-40B4-BE49-F238E27FC236}">
                  <a16:creationId xmlns:a16="http://schemas.microsoft.com/office/drawing/2014/main" id="{8EFEBA83-DA2D-E615-F472-880654A8F560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06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F15409E5-A604-218A-2FAB-ACFDBE2FEFE5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분석 결과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1E1C6A3-4DC7-9CF4-FC4B-DAA6A80B143A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4BC1657-9EA4-965E-3831-36AC63AD8E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r="32675"/>
          <a:stretch/>
        </p:blipFill>
        <p:spPr>
          <a:xfrm>
            <a:off x="1066485" y="1269082"/>
            <a:ext cx="5029511" cy="5028799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CCC965-5B1E-ACFD-B411-91B1281DD095}"/>
              </a:ext>
            </a:extLst>
          </p:cNvPr>
          <p:cNvSpPr/>
          <p:nvPr/>
        </p:nvSpPr>
        <p:spPr>
          <a:xfrm>
            <a:off x="6993218" y="1276532"/>
            <a:ext cx="4142237" cy="502879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</p:spTree>
    <p:extLst>
      <p:ext uri="{BB962C8B-B14F-4D97-AF65-F5344CB8AC3E}">
        <p14:creationId xmlns:p14="http://schemas.microsoft.com/office/powerpoint/2010/main" val="7536854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0914C12-0635-4F15-125F-F1D6416319D4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A728633-16B8-B8E3-46E6-14D404F0174F}"/>
                </a:ext>
              </a:extLst>
            </p:cNvPr>
            <p:cNvSpPr txBox="1"/>
            <p:nvPr/>
          </p:nvSpPr>
          <p:spPr>
            <a:xfrm>
              <a:off x="983432" y="60173"/>
              <a:ext cx="20842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결론 및 향후 과제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13FFB2A-846E-18D4-9276-FB9F6A30113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344E8058-1407-1937-D6A0-2E9A109749C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07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F3E587F7-9C53-1E25-3EA7-6449E81BBE28}"/>
              </a:ext>
            </a:extLst>
          </p:cNvPr>
          <p:cNvSpPr/>
          <p:nvPr/>
        </p:nvSpPr>
        <p:spPr>
          <a:xfrm>
            <a:off x="1259296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결론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E52C46C-ADD5-7B88-4A5B-F99EAF0825F1}"/>
              </a:ext>
            </a:extLst>
          </p:cNvPr>
          <p:cNvSpPr/>
          <p:nvPr/>
        </p:nvSpPr>
        <p:spPr>
          <a:xfrm>
            <a:off x="6659899" y="764704"/>
            <a:ext cx="427280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향후 과제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100024A-8B3F-24D8-182E-B3642C6560AE}"/>
              </a:ext>
            </a:extLst>
          </p:cNvPr>
          <p:cNvSpPr/>
          <p:nvPr/>
        </p:nvSpPr>
        <p:spPr>
          <a:xfrm>
            <a:off x="1055440" y="1273730"/>
            <a:ext cx="4680520" cy="2623326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행정동 상위 추출결과로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서교동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으로 선정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서교동 내 상권 중 추출결과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상위 상권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들을 선정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서교동 내에는 다양한 학원이 존재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특히 미술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상권 중첩 범위 내에서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도보로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분 이내 이동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가능한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위치를 중심으로 입지를 추천함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해당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입지 범위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공공 데이터를 통해 다양한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통해 선정하였으나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조건들을 확인하기 위해 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현장답사를 추천함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AE7CFEF-0CDB-FD14-C70E-B3E109292CE1}"/>
              </a:ext>
            </a:extLst>
          </p:cNvPr>
          <p:cNvSpPr/>
          <p:nvPr/>
        </p:nvSpPr>
        <p:spPr>
          <a:xfrm>
            <a:off x="6456040" y="1273730"/>
            <a:ext cx="4680520" cy="50343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더 다양한 공공 데이터를 반영하여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늘려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신뢰성을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증대시킬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비용에 관련된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수집하여 수익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비용에 대응하는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더 정확한 컨설팅을 수행할 수 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연결을 통한 시스템 구축을 통해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사용자의 사용성을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증대시킬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크롤링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구축을 통한 더욱 신속하고 많은 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수집을</a:t>
            </a:r>
            <a:endParaRPr lang="en-US" altLang="ko-KR" sz="14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통해 신뢰성 </a:t>
            </a:r>
            <a:r>
              <a:rPr lang="ko-KR" altLang="en-US" sz="14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증대시킬</a:t>
            </a:r>
            <a:r>
              <a:rPr lang="ko-KR" altLang="en-US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수 있다</a:t>
            </a:r>
            <a:r>
              <a:rPr lang="en-US" altLang="ko-KR" sz="14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BB93AB5C-1FA2-E9CD-1D2D-16C58D2FBA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84" t="25199" r="29231" b="24150"/>
          <a:stretch/>
        </p:blipFill>
        <p:spPr>
          <a:xfrm>
            <a:off x="1055440" y="4005064"/>
            <a:ext cx="4680520" cy="2334085"/>
          </a:xfrm>
          <a:prstGeom prst="rect">
            <a:avLst/>
          </a:prstGeom>
          <a:ln>
            <a:solidFill>
              <a:srgbClr val="DF7F7F"/>
            </a:solidFill>
          </a:ln>
        </p:spPr>
      </p:pic>
    </p:spTree>
    <p:extLst>
      <p:ext uri="{BB962C8B-B14F-4D97-AF65-F5344CB8AC3E}">
        <p14:creationId xmlns:p14="http://schemas.microsoft.com/office/powerpoint/2010/main" val="89724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933C4376-DEDF-6C5F-AF4C-456EC5E732EB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사각형: 둥근 위쪽 모서리 5">
            <a:extLst>
              <a:ext uri="{FF2B5EF4-FFF2-40B4-BE49-F238E27FC236}">
                <a16:creationId xmlns:a16="http://schemas.microsoft.com/office/drawing/2014/main" id="{7789FB73-0846-D3A6-8037-F444BB78DCF5}"/>
              </a:ext>
            </a:extLst>
          </p:cNvPr>
          <p:cNvSpPr/>
          <p:nvPr/>
        </p:nvSpPr>
        <p:spPr>
          <a:xfrm rot="16200000" flipV="1">
            <a:off x="224503" y="-147760"/>
            <a:ext cx="366972" cy="815975"/>
          </a:xfrm>
          <a:prstGeom prst="round2Same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3ED1C1-8F46-F722-9ADD-214E60C00F28}"/>
              </a:ext>
            </a:extLst>
          </p:cNvPr>
          <p:cNvSpPr txBox="1"/>
          <p:nvPr/>
        </p:nvSpPr>
        <p:spPr>
          <a:xfrm>
            <a:off x="983432" y="6017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 처리 프로세스</a:t>
            </a:r>
            <a:endParaRPr lang="ko-KR" altLang="en-US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33755D-D558-E638-5A88-51D082D724FF}"/>
              </a:ext>
            </a:extLst>
          </p:cNvPr>
          <p:cNvSpPr/>
          <p:nvPr/>
        </p:nvSpPr>
        <p:spPr>
          <a:xfrm>
            <a:off x="0" y="518851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9C3D1D7-7175-9D12-1BFA-A79EC52484B3}"/>
              </a:ext>
            </a:extLst>
          </p:cNvPr>
          <p:cNvSpPr/>
          <p:nvPr/>
        </p:nvSpPr>
        <p:spPr>
          <a:xfrm>
            <a:off x="784382" y="14756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  길단위인구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추정매출   소득소비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임대료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2350B00-D053-4F99-2C73-E46A05E9FEFF}"/>
              </a:ext>
            </a:extLst>
          </p:cNvPr>
          <p:cNvSpPr/>
          <p:nvPr/>
        </p:nvSpPr>
        <p:spPr>
          <a:xfrm>
            <a:off x="864453" y="13114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관련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Feature(6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8E77F5-C3EE-D199-3E29-49A2158A3573}"/>
              </a:ext>
            </a:extLst>
          </p:cNvPr>
          <p:cNvSpPr/>
          <p:nvPr/>
        </p:nvSpPr>
        <p:spPr>
          <a:xfrm>
            <a:off x="784382" y="40764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  길단위인구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추정매출   소득소비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24B2DC7-1366-EC85-CEB3-89032E8D9EC5}"/>
              </a:ext>
            </a:extLst>
          </p:cNvPr>
          <p:cNvSpPr/>
          <p:nvPr/>
        </p:nvSpPr>
        <p:spPr>
          <a:xfrm>
            <a:off x="864453" y="39122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관련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Feature(5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9C1031-7C75-40D8-D5EC-9484178F24F9}"/>
              </a:ext>
            </a:extLst>
          </p:cNvPr>
          <p:cNvSpPr/>
          <p:nvPr/>
        </p:nvSpPr>
        <p:spPr>
          <a:xfrm>
            <a:off x="784382" y="2776078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 당 매출금액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CE200D-472C-7A1C-9243-2E389EF4B64C}"/>
              </a:ext>
            </a:extLst>
          </p:cNvPr>
          <p:cNvSpPr/>
          <p:nvPr/>
        </p:nvSpPr>
        <p:spPr>
          <a:xfrm>
            <a:off x="864453" y="2611807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 상관관계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Feature(3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C022765-C910-A4D0-504F-FABB6A9EFAF6}"/>
              </a:ext>
            </a:extLst>
          </p:cNvPr>
          <p:cNvSpPr/>
          <p:nvPr/>
        </p:nvSpPr>
        <p:spPr>
          <a:xfrm>
            <a:off x="784382" y="5376879"/>
            <a:ext cx="2016224" cy="932441"/>
          </a:xfrm>
          <a:prstGeom prst="rect">
            <a:avLst/>
          </a:prstGeom>
          <a:noFill/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endParaRPr lang="en-US" altLang="ko-KR" sz="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매출금액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 당 유동인구</a:t>
            </a:r>
            <a:endParaRPr lang="en-US" altLang="ko-KR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0994A1-7C34-BE34-AF58-62C419FBEB71}"/>
              </a:ext>
            </a:extLst>
          </p:cNvPr>
          <p:cNvSpPr/>
          <p:nvPr/>
        </p:nvSpPr>
        <p:spPr>
          <a:xfrm>
            <a:off x="864453" y="5212608"/>
            <a:ext cx="1856082" cy="274178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상권 상관관계 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Feature(3</a:t>
            </a:r>
            <a:r>
              <a:rPr lang="ko-KR" altLang="en-US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</a:t>
            </a:r>
            <a:r>
              <a:rPr lang="en-US" altLang="ko-KR" sz="11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1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027024-2E7C-0CD3-8C45-2BD642C21494}"/>
              </a:ext>
            </a:extLst>
          </p:cNvPr>
          <p:cNvSpPr/>
          <p:nvPr/>
        </p:nvSpPr>
        <p:spPr>
          <a:xfrm>
            <a:off x="641678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7" name="그림 26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80FB2CF3-ABE7-6D03-B29B-79B110251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29" y="3920563"/>
            <a:ext cx="3084791" cy="108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9" name="그림 28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727D6955-9438-37B9-C284-A624379B3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628" y="1319763"/>
            <a:ext cx="3084792" cy="108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75B31FA-1F02-CD12-D0C1-75E9398E7FA5}"/>
              </a:ext>
            </a:extLst>
          </p:cNvPr>
          <p:cNvSpPr/>
          <p:nvPr/>
        </p:nvSpPr>
        <p:spPr>
          <a:xfrm>
            <a:off x="3641208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3FE1732C-C1F1-BCD4-DCAB-B1DB792142DF}"/>
              </a:ext>
            </a:extLst>
          </p:cNvPr>
          <p:cNvGrpSpPr/>
          <p:nvPr/>
        </p:nvGrpSpPr>
        <p:grpSpPr>
          <a:xfrm>
            <a:off x="3249628" y="2616939"/>
            <a:ext cx="3084792" cy="1086449"/>
            <a:chOff x="3317153" y="2510719"/>
            <a:chExt cx="3084792" cy="1086449"/>
          </a:xfrm>
        </p:grpSpPr>
        <p:pic>
          <p:nvPicPr>
            <p:cNvPr id="33" name="그림 32" descr="텍스트, 스크린샷, 도표, 그래프이(가) 표시된 사진&#10;&#10;자동 생성된 설명">
              <a:extLst>
                <a:ext uri="{FF2B5EF4-FFF2-40B4-BE49-F238E27FC236}">
                  <a16:creationId xmlns:a16="http://schemas.microsoft.com/office/drawing/2014/main" id="{703A6CD4-17D6-D125-4F9A-50C26047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946" y="2510719"/>
              <a:ext cx="1799999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DB9914DB-D0EE-1693-706A-F75AE7FAB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7153" y="2517168"/>
              <a:ext cx="119752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77608629-0C32-5CA7-B318-0BDAB94D5040}"/>
              </a:ext>
            </a:extLst>
          </p:cNvPr>
          <p:cNvGrpSpPr/>
          <p:nvPr/>
        </p:nvGrpSpPr>
        <p:grpSpPr>
          <a:xfrm>
            <a:off x="3249628" y="5220964"/>
            <a:ext cx="3084793" cy="1080000"/>
            <a:chOff x="3317153" y="5259149"/>
            <a:chExt cx="3084793" cy="1080000"/>
          </a:xfrm>
        </p:grpSpPr>
        <p:pic>
          <p:nvPicPr>
            <p:cNvPr id="31" name="그림 30" descr="텍스트, 스크린샷, 번호, 폰트이(가) 표시된 사진&#10;&#10;자동 생성된 설명">
              <a:extLst>
                <a:ext uri="{FF2B5EF4-FFF2-40B4-BE49-F238E27FC236}">
                  <a16:creationId xmlns:a16="http://schemas.microsoft.com/office/drawing/2014/main" id="{1FFD124B-73D7-5B3A-35CC-EDCCB6D9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946" y="5259149"/>
              <a:ext cx="1800000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0E6067EF-D229-AF5E-4B00-76D537D1F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17153" y="5259149"/>
              <a:ext cx="1208458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</p:grp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D99435C-4915-B545-AE2E-A5BC773A42F0}"/>
              </a:ext>
            </a:extLst>
          </p:cNvPr>
          <p:cNvSpPr/>
          <p:nvPr/>
        </p:nvSpPr>
        <p:spPr>
          <a:xfrm>
            <a:off x="9248689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시각화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826892E-51EC-676D-E045-5F8379854C97}"/>
              </a:ext>
            </a:extLst>
          </p:cNvPr>
          <p:cNvSpPr/>
          <p:nvPr/>
        </p:nvSpPr>
        <p:spPr>
          <a:xfrm>
            <a:off x="6640739" y="755792"/>
            <a:ext cx="2301632" cy="360040"/>
          </a:xfrm>
          <a:prstGeom prst="rect">
            <a:avLst/>
          </a:prstGeom>
          <a:solidFill>
            <a:srgbClr val="ECBFC0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지도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76" name="이등변 삼각형 75">
            <a:extLst>
              <a:ext uri="{FF2B5EF4-FFF2-40B4-BE49-F238E27FC236}">
                <a16:creationId xmlns:a16="http://schemas.microsoft.com/office/drawing/2014/main" id="{558323B3-F72F-A91B-F7E5-3FD15DAE0096}"/>
              </a:ext>
            </a:extLst>
          </p:cNvPr>
          <p:cNvSpPr/>
          <p:nvPr/>
        </p:nvSpPr>
        <p:spPr>
          <a:xfrm rot="5400000">
            <a:off x="2952430" y="30859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7" name="이등변 삼각형 76">
            <a:extLst>
              <a:ext uri="{FF2B5EF4-FFF2-40B4-BE49-F238E27FC236}">
                <a16:creationId xmlns:a16="http://schemas.microsoft.com/office/drawing/2014/main" id="{7C0ABD36-DF0E-2D85-3C67-494ACBC1C9C5}"/>
              </a:ext>
            </a:extLst>
          </p:cNvPr>
          <p:cNvSpPr/>
          <p:nvPr/>
        </p:nvSpPr>
        <p:spPr>
          <a:xfrm rot="5400000">
            <a:off x="2952430" y="17855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id="{1AFDA7E0-1D2F-8574-18C6-AA97AD1E8B45}"/>
              </a:ext>
            </a:extLst>
          </p:cNvPr>
          <p:cNvSpPr/>
          <p:nvPr/>
        </p:nvSpPr>
        <p:spPr>
          <a:xfrm rot="5400000">
            <a:off x="2952430" y="4386394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79" name="이등변 삼각형 78">
            <a:extLst>
              <a:ext uri="{FF2B5EF4-FFF2-40B4-BE49-F238E27FC236}">
                <a16:creationId xmlns:a16="http://schemas.microsoft.com/office/drawing/2014/main" id="{C132D1CC-1AB7-CB3B-36E6-EB6F49CD0A07}"/>
              </a:ext>
            </a:extLst>
          </p:cNvPr>
          <p:cNvSpPr/>
          <p:nvPr/>
        </p:nvSpPr>
        <p:spPr>
          <a:xfrm rot="5400000">
            <a:off x="2952430" y="5686795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D45DFF81-83A2-C14D-9403-0705BA1D51B3}"/>
              </a:ext>
            </a:extLst>
          </p:cNvPr>
          <p:cNvGrpSpPr/>
          <p:nvPr/>
        </p:nvGrpSpPr>
        <p:grpSpPr>
          <a:xfrm>
            <a:off x="6783443" y="1754651"/>
            <a:ext cx="4515698" cy="1080000"/>
            <a:chOff x="6783443" y="1754651"/>
            <a:chExt cx="4515698" cy="1080000"/>
          </a:xfrm>
        </p:grpSpPr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A467605F-2DA7-7408-1462-12EEF5B028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99870" y="1754651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7" name="그룹 66">
              <a:extLst>
                <a:ext uri="{FF2B5EF4-FFF2-40B4-BE49-F238E27FC236}">
                  <a16:creationId xmlns:a16="http://schemas.microsoft.com/office/drawing/2014/main" id="{0993DDDE-C435-3DF0-AC41-0A09137EC8E8}"/>
                </a:ext>
              </a:extLst>
            </p:cNvPr>
            <p:cNvGrpSpPr/>
            <p:nvPr/>
          </p:nvGrpSpPr>
          <p:grpSpPr>
            <a:xfrm>
              <a:off x="6783443" y="1944646"/>
              <a:ext cx="2016224" cy="700010"/>
              <a:chOff x="6700556" y="1240928"/>
              <a:chExt cx="2016224" cy="700010"/>
            </a:xfrm>
          </p:grpSpPr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99C77050-5FC3-BB23-976D-CCC3019FF8F4}"/>
                  </a:ext>
                </a:extLst>
              </p:cNvPr>
              <p:cNvSpPr/>
              <p:nvPr/>
            </p:nvSpPr>
            <p:spPr>
              <a:xfrm>
                <a:off x="6700556" y="140520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행정동 경계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99754FBD-AB11-0421-6E88-B5624F26864F}"/>
                  </a:ext>
                </a:extLst>
              </p:cNvPr>
              <p:cNvSpPr/>
              <p:nvPr/>
            </p:nvSpPr>
            <p:spPr>
              <a:xfrm>
                <a:off x="6860698" y="124092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동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0" name="이등변 삼각형 79">
              <a:extLst>
                <a:ext uri="{FF2B5EF4-FFF2-40B4-BE49-F238E27FC236}">
                  <a16:creationId xmlns:a16="http://schemas.microsoft.com/office/drawing/2014/main" id="{C16B66F2-E90F-D624-C82E-028DE1614E08}"/>
                </a:ext>
              </a:extLst>
            </p:cNvPr>
            <p:cNvSpPr/>
            <p:nvPr/>
          </p:nvSpPr>
          <p:spPr>
            <a:xfrm rot="5400000">
              <a:off x="9075210" y="2220482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1933A6C-2EC2-1EE8-8743-ADDE810658E1}"/>
              </a:ext>
            </a:extLst>
          </p:cNvPr>
          <p:cNvGrpSpPr/>
          <p:nvPr/>
        </p:nvGrpSpPr>
        <p:grpSpPr>
          <a:xfrm>
            <a:off x="6783443" y="3447978"/>
            <a:ext cx="4515698" cy="1080000"/>
            <a:chOff x="6783443" y="3447978"/>
            <a:chExt cx="4515698" cy="1080000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DF84CC13-458A-CF7F-CBE8-3E9E19DF2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99870" y="3447978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6" name="그룹 65">
              <a:extLst>
                <a:ext uri="{FF2B5EF4-FFF2-40B4-BE49-F238E27FC236}">
                  <a16:creationId xmlns:a16="http://schemas.microsoft.com/office/drawing/2014/main" id="{600862C8-3623-8322-74E2-3D5F70086D37}"/>
                </a:ext>
              </a:extLst>
            </p:cNvPr>
            <p:cNvGrpSpPr/>
            <p:nvPr/>
          </p:nvGrpSpPr>
          <p:grpSpPr>
            <a:xfrm>
              <a:off x="6783443" y="3637973"/>
              <a:ext cx="2016224" cy="700010"/>
              <a:chOff x="6700556" y="1829918"/>
              <a:chExt cx="2016224" cy="700010"/>
            </a:xfrm>
          </p:grpSpPr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id="{A62A54BB-F0AB-56BB-8308-9B476F08885C}"/>
                  </a:ext>
                </a:extLst>
              </p:cNvPr>
              <p:cNvSpPr/>
              <p:nvPr/>
            </p:nvSpPr>
            <p:spPr>
              <a:xfrm>
                <a:off x="6700556" y="199419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학원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초중고학교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, </a:t>
                </a: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대학교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id="{8CC9C38A-3C5D-D28A-1780-59152D4858B5}"/>
                  </a:ext>
                </a:extLst>
              </p:cNvPr>
              <p:cNvSpPr/>
              <p:nvPr/>
            </p:nvSpPr>
            <p:spPr>
              <a:xfrm>
                <a:off x="6860698" y="182991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서비스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1" name="이등변 삼각형 80">
              <a:extLst>
                <a:ext uri="{FF2B5EF4-FFF2-40B4-BE49-F238E27FC236}">
                  <a16:creationId xmlns:a16="http://schemas.microsoft.com/office/drawing/2014/main" id="{21A51396-8E8E-C8A5-5844-B3DFB57955DF}"/>
                </a:ext>
              </a:extLst>
            </p:cNvPr>
            <p:cNvSpPr/>
            <p:nvPr/>
          </p:nvSpPr>
          <p:spPr>
            <a:xfrm rot="5400000">
              <a:off x="9075210" y="3913809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:a16="http://schemas.microsoft.com/office/drawing/2014/main" id="{ED41543B-12D3-8C91-6ED4-AC2CEFFF0353}"/>
              </a:ext>
            </a:extLst>
          </p:cNvPr>
          <p:cNvGrpSpPr/>
          <p:nvPr/>
        </p:nvGrpSpPr>
        <p:grpSpPr>
          <a:xfrm>
            <a:off x="6783443" y="5141305"/>
            <a:ext cx="4515698" cy="1080000"/>
            <a:chOff x="6783443" y="5141305"/>
            <a:chExt cx="4515698" cy="1080000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DF9B792-B938-BD58-6135-24C222168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99870" y="5141305"/>
              <a:ext cx="1799271" cy="1080000"/>
            </a:xfrm>
            <a:prstGeom prst="rect">
              <a:avLst/>
            </a:prstGeom>
            <a:ln>
              <a:solidFill>
                <a:srgbClr val="DF7F7F"/>
              </a:solidFill>
            </a:ln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1797F3A5-4FE7-98E1-0B2A-C656DFD2247D}"/>
                </a:ext>
              </a:extLst>
            </p:cNvPr>
            <p:cNvGrpSpPr/>
            <p:nvPr/>
          </p:nvGrpSpPr>
          <p:grpSpPr>
            <a:xfrm>
              <a:off x="6783443" y="5331300"/>
              <a:ext cx="2016224" cy="700010"/>
              <a:chOff x="6700556" y="3453088"/>
              <a:chExt cx="2016224" cy="700010"/>
            </a:xfrm>
          </p:grpSpPr>
          <p:sp>
            <p:nvSpPr>
              <p:cNvPr id="60" name="직사각형 59">
                <a:extLst>
                  <a:ext uri="{FF2B5EF4-FFF2-40B4-BE49-F238E27FC236}">
                    <a16:creationId xmlns:a16="http://schemas.microsoft.com/office/drawing/2014/main" id="{61F58FBD-8901-ED93-0DE1-3CF7648D7634}"/>
                  </a:ext>
                </a:extLst>
              </p:cNvPr>
              <p:cNvSpPr/>
              <p:nvPr/>
            </p:nvSpPr>
            <p:spPr>
              <a:xfrm>
                <a:off x="6700556" y="3617360"/>
                <a:ext cx="2016224" cy="535738"/>
              </a:xfrm>
              <a:prstGeom prst="rect">
                <a:avLst/>
              </a:prstGeom>
              <a:noFill/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>
                  <a:lnSpc>
                    <a:spcPct val="150000"/>
                  </a:lnSpc>
                </a:pPr>
                <a:endParaRPr lang="en-US" altLang="ko-KR" sz="5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상권 경계</a:t>
                </a:r>
                <a:endParaRPr lang="en-US" altLang="ko-KR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61" name="직사각형 60">
                <a:extLst>
                  <a:ext uri="{FF2B5EF4-FFF2-40B4-BE49-F238E27FC236}">
                    <a16:creationId xmlns:a16="http://schemas.microsoft.com/office/drawing/2014/main" id="{799A9219-AA76-4970-1392-3FEEBADAC7D4}"/>
                  </a:ext>
                </a:extLst>
              </p:cNvPr>
              <p:cNvSpPr/>
              <p:nvPr/>
            </p:nvSpPr>
            <p:spPr>
              <a:xfrm>
                <a:off x="6860698" y="3453088"/>
                <a:ext cx="1695939" cy="27417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DF7F7F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상권 관련 </a:t>
                </a:r>
                <a:r>
                  <a:rPr lang="en-US" altLang="ko-KR" sz="1200" b="1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Data</a:t>
                </a:r>
                <a:endParaRPr lang="ko-KR" altLang="en-US" sz="12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82" name="이등변 삼각형 81">
              <a:extLst>
                <a:ext uri="{FF2B5EF4-FFF2-40B4-BE49-F238E27FC236}">
                  <a16:creationId xmlns:a16="http://schemas.microsoft.com/office/drawing/2014/main" id="{EA7DB57B-10BC-EEB5-A564-ABB125AA2D62}"/>
                </a:ext>
              </a:extLst>
            </p:cNvPr>
            <p:cNvSpPr/>
            <p:nvPr/>
          </p:nvSpPr>
          <p:spPr>
            <a:xfrm rot="5400000">
              <a:off x="9075210" y="5607136"/>
              <a:ext cx="172073" cy="148339"/>
            </a:xfrm>
            <a:prstGeom prst="triangle">
              <a:avLst/>
            </a:prstGeom>
            <a:solidFill>
              <a:srgbClr val="DF7F7F"/>
            </a:solidFill>
            <a:ln>
              <a:solidFill>
                <a:srgbClr val="D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DF7F7F"/>
                </a:solidFill>
              </a:endParaRPr>
            </a:p>
          </p:txBody>
        </p:sp>
      </p:grpSp>
      <p:sp>
        <p:nvSpPr>
          <p:cNvPr id="83" name="이등변 삼각형 82">
            <a:extLst>
              <a:ext uri="{FF2B5EF4-FFF2-40B4-BE49-F238E27FC236}">
                <a16:creationId xmlns:a16="http://schemas.microsoft.com/office/drawing/2014/main" id="{83F60708-519B-EAF3-8B64-D2B22AEE6F15}"/>
              </a:ext>
            </a:extLst>
          </p:cNvPr>
          <p:cNvSpPr/>
          <p:nvPr/>
        </p:nvSpPr>
        <p:spPr>
          <a:xfrm rot="5400000">
            <a:off x="3206223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84" name="이등변 삼각형 83">
            <a:extLst>
              <a:ext uri="{FF2B5EF4-FFF2-40B4-BE49-F238E27FC236}">
                <a16:creationId xmlns:a16="http://schemas.microsoft.com/office/drawing/2014/main" id="{400C7E12-E191-69BE-4967-081E7448B437}"/>
              </a:ext>
            </a:extLst>
          </p:cNvPr>
          <p:cNvSpPr/>
          <p:nvPr/>
        </p:nvSpPr>
        <p:spPr>
          <a:xfrm rot="5400000">
            <a:off x="6205753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  <p:sp>
        <p:nvSpPr>
          <p:cNvPr id="85" name="이등변 삼각형 84">
            <a:extLst>
              <a:ext uri="{FF2B5EF4-FFF2-40B4-BE49-F238E27FC236}">
                <a16:creationId xmlns:a16="http://schemas.microsoft.com/office/drawing/2014/main" id="{9D3A98F3-06D5-8E21-F433-668C96D829B3}"/>
              </a:ext>
            </a:extLst>
          </p:cNvPr>
          <p:cNvSpPr/>
          <p:nvPr/>
        </p:nvSpPr>
        <p:spPr>
          <a:xfrm rot="5400000">
            <a:off x="9009494" y="861643"/>
            <a:ext cx="172073" cy="148339"/>
          </a:xfrm>
          <a:prstGeom prst="triangle">
            <a:avLst/>
          </a:prstGeom>
          <a:solidFill>
            <a:srgbClr val="DF7F7F"/>
          </a:solidFill>
          <a:ln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D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689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01CD40DE-E178-98D8-E06D-505EF150C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2891296"/>
              </p:ext>
            </p:extLst>
          </p:nvPr>
        </p:nvGraphicFramePr>
        <p:xfrm>
          <a:off x="2713529" y="1353564"/>
          <a:ext cx="8637150" cy="20025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299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  <a:gridCol w="6144462">
                  <a:extLst>
                    <a:ext uri="{9D8B030D-6E8A-4147-A177-3AD203B41FA5}">
                      <a16:colId xmlns:a16="http://schemas.microsoft.com/office/drawing/2014/main" val="688696182"/>
                    </a:ext>
                  </a:extLst>
                </a:gridCol>
                <a:gridCol w="1662784">
                  <a:extLst>
                    <a:ext uri="{9D8B030D-6E8A-4147-A177-3AD203B41FA5}">
                      <a16:colId xmlns:a16="http://schemas.microsoft.com/office/drawing/2014/main" val="37064425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구분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명</a:t>
                      </a:r>
                    </a:p>
                  </a:txBody>
                  <a:tcPr anchor="ctr">
                    <a:solidFill>
                      <a:srgbClr val="DA7F81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 출처</a:t>
                      </a:r>
                    </a:p>
                  </a:txBody>
                  <a:tcPr anchor="ctr">
                    <a:solidFill>
                      <a:srgbClr val="DF7F7F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지리정보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영역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2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서울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열린데이터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광장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7125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상주인구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3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 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길단위인구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4"/>
                        </a:rPr>
                        <a:t>)</a:t>
                      </a:r>
                      <a:endParaRPr lang="en-US" altLang="ko-KR" sz="1200" b="0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99106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매출액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서울시 상권분석서비스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(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추정매출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-</a:t>
                      </a:r>
                      <a:r>
                        <a:rPr lang="ko-KR" altLang="en-US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행정동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5"/>
                        </a:rPr>
                        <a:t>)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     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서울시 상권분석서비스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(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소득소비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-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행정동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6"/>
                        </a:rPr>
                        <a:t>)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02203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경쟁력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서울시 상권분석서비스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(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점포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-</a:t>
                      </a:r>
                      <a:r>
                        <a:rPr lang="ko-KR" altLang="en-US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행정동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hlinkClick r:id="rId7"/>
                        </a:rPr>
                        <a:t>)</a:t>
                      </a:r>
                      <a:endParaRPr lang="ko-KR" altLang="en-US" sz="1200" b="0" kern="1200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74074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i="0" kern="1200" dirty="0"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</a:rPr>
                        <a:t>임대료</a:t>
                      </a:r>
                      <a:endParaRPr lang="en-US" altLang="ko-KR" sz="1200" b="1" i="0" kern="1200" dirty="0"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서울시 </a:t>
                      </a:r>
                      <a:r>
                        <a:rPr lang="ko-KR" altLang="en-US" sz="1200" b="0" kern="1200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매장용빌딩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+mn-cs"/>
                          <a:hlinkClick r:id="rId8"/>
                        </a:rPr>
                        <a:t> 임대료 통계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latin typeface="+mj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075849"/>
                  </a:ext>
                </a:extLst>
              </a:tr>
            </a:tbl>
          </a:graphicData>
        </a:graphic>
      </p:graphicFrame>
      <p:sp>
        <p:nvSpPr>
          <p:cNvPr id="33" name="직사각형 32">
            <a:extLst>
              <a:ext uri="{FF2B5EF4-FFF2-40B4-BE49-F238E27FC236}">
                <a16:creationId xmlns:a16="http://schemas.microsoft.com/office/drawing/2014/main" id="{82D06214-A832-B33B-4994-96DA37BD3E00}"/>
              </a:ext>
            </a:extLst>
          </p:cNvPr>
          <p:cNvSpPr/>
          <p:nvPr/>
        </p:nvSpPr>
        <p:spPr>
          <a:xfrm rot="5400000">
            <a:off x="-1589274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640BFC-45DB-C2FF-A818-217EA8FA6AA4}"/>
              </a:ext>
            </a:extLst>
          </p:cNvPr>
          <p:cNvSpPr txBox="1"/>
          <p:nvPr/>
        </p:nvSpPr>
        <p:spPr>
          <a:xfrm>
            <a:off x="1089799" y="1945707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b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소개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617E01-D56C-45B7-C43E-1078208D1A37}"/>
              </a:ext>
            </a:extLst>
          </p:cNvPr>
          <p:cNvSpPr txBox="1"/>
          <p:nvPr/>
        </p:nvSpPr>
        <p:spPr>
          <a:xfrm>
            <a:off x="1089799" y="4845230"/>
            <a:ext cx="1083410" cy="70096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분석 방법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BF521541-2C7E-A2A8-2E56-9972BB9621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01021"/>
              </p:ext>
            </p:extLst>
          </p:nvPr>
        </p:nvGraphicFramePr>
        <p:xfrm>
          <a:off x="2713529" y="3518348"/>
          <a:ext cx="10078143" cy="2962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7814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259953">
                <a:tc>
                  <a:txBody>
                    <a:bodyPr/>
                    <a:lstStyle/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인구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매출액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임대료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경쟁력 별개의 파일을 행정동을 기준으로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를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선정해 하나의 파일로 병합시킨다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DF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에서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별로 내림차순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(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점포는 오름차순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)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정리한다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별 순위를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Bar plot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행정동은 시각적으로 강조한다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1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위를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~1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의 점수를 산정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종합점수를 반영하여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간의 상관관계를 분석하고 유의미한 수준의 상관관계를 지정한다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별로 내림차순으로 정리하고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Bar plot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으로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시각화한다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상위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5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행정동은 시각적으로 강조한다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indent="0" algn="l" latinLnBrk="1">
                        <a:lnSpc>
                          <a:spcPct val="200000"/>
                        </a:lnSpc>
                        <a:buNone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상관관계 또한 </a:t>
                      </a:r>
                      <a:r>
                        <a:rPr lang="ko-KR" altLang="en-US" sz="12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점수화하여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점수를 산정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종합점수를 반영하여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▶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6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Feature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와 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3</a:t>
                      </a:r>
                      <a:r>
                        <a:rPr lang="ko-KR" altLang="en-US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개의 상관관계 종합점수를 반영하여 행정동 최종 순위를 산정한다</a:t>
                      </a:r>
                      <a:r>
                        <a:rPr lang="en-US" altLang="ko-KR" sz="12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EA2E13DA-DCFC-E19A-2720-63B64E4435FE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1EE787-9894-5F2F-7339-023B887838F0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C5DB8A5A-580D-A444-6635-AEE08F0DED6A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" name="사각형: 둥근 위쪽 모서리 1">
              <a:extLst>
                <a:ext uri="{FF2B5EF4-FFF2-40B4-BE49-F238E27FC236}">
                  <a16:creationId xmlns:a16="http://schemas.microsoft.com/office/drawing/2014/main" id="{FA0B9AC3-E2BC-EC93-FD53-FBF5CB19C82C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79745C79-5DEC-52C9-AAF3-7A6F24C41002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소개 및 분석 방법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950A475-46A6-A44D-285B-5AD9DC8AB069}"/>
              </a:ext>
            </a:extLst>
          </p:cNvPr>
          <p:cNvSpPr/>
          <p:nvPr/>
        </p:nvSpPr>
        <p:spPr>
          <a:xfrm>
            <a:off x="1073440" y="1262665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37AAEA0-6D72-8C4E-0992-681C84780CBD}"/>
              </a:ext>
            </a:extLst>
          </p:cNvPr>
          <p:cNvSpPr/>
          <p:nvPr/>
        </p:nvSpPr>
        <p:spPr>
          <a:xfrm rot="5400000">
            <a:off x="-455146" y="3925636"/>
            <a:ext cx="5307428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436531-DAE5-CE72-2DFB-D67B6CA8F907}"/>
              </a:ext>
            </a:extLst>
          </p:cNvPr>
          <p:cNvSpPr/>
          <p:nvPr/>
        </p:nvSpPr>
        <p:spPr>
          <a:xfrm>
            <a:off x="1073440" y="3429000"/>
            <a:ext cx="10801200" cy="18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2161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2D9AAE82-EF14-8B7D-3ABA-6D96B1D09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01"/>
          <a:stretch/>
        </p:blipFill>
        <p:spPr>
          <a:xfrm>
            <a:off x="1065980" y="1281686"/>
            <a:ext cx="4699000" cy="3442650"/>
          </a:xfrm>
          <a:prstGeom prst="rect">
            <a:avLst/>
          </a:prstGeom>
          <a:solidFill>
            <a:schemeClr val="bg1"/>
          </a:solidFill>
          <a:ln>
            <a:solidFill>
              <a:srgbClr val="DF7F7F"/>
            </a:solidFill>
          </a:ln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53F9CBC-4FD6-980E-3E42-068CC1724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18"/>
          <a:stretch/>
        </p:blipFill>
        <p:spPr>
          <a:xfrm>
            <a:off x="6441171" y="1281686"/>
            <a:ext cx="4699000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3139AABB-0802-51F7-714E-C98EE303360A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BF9CF-1BA0-83F0-B375-BECF897BEA09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415129-D3E7-1F23-FAB0-4064D7B8C4A5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CB13BE36-5213-7DCB-1572-4BB792A0837D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5C2851-9C74-E3EB-2AAA-ABDCBCAC355F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D0D942-00CF-20F0-728F-5CD358CDB03B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826A661-9FF0-896E-5B10-D0CFB1A44278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</p:spTree>
    <p:extLst>
      <p:ext uri="{BB962C8B-B14F-4D97-AF65-F5344CB8AC3E}">
        <p14:creationId xmlns:p14="http://schemas.microsoft.com/office/powerpoint/2010/main" val="1338814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C998265-4886-2667-E118-FEA011B77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056"/>
          <a:stretch/>
        </p:blipFill>
        <p:spPr>
          <a:xfrm>
            <a:off x="1064149" y="1281834"/>
            <a:ext cx="5115583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C1AF637-796B-8272-49E6-877EF14FC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11" r="70094"/>
          <a:stretch/>
        </p:blipFill>
        <p:spPr>
          <a:xfrm>
            <a:off x="7353291" y="1281833"/>
            <a:ext cx="1016485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9C3CF43-4FE1-26EE-C1B2-1E8694D4D4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96" r="70399"/>
          <a:stretch/>
        </p:blipFill>
        <p:spPr>
          <a:xfrm>
            <a:off x="6280309" y="1281835"/>
            <a:ext cx="972405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E601F60F-4E11-CF21-39D7-04F983D8BAE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905" r="68115"/>
          <a:stretch/>
        </p:blipFill>
        <p:spPr>
          <a:xfrm>
            <a:off x="9642654" y="1281833"/>
            <a:ext cx="1095810" cy="5030024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85AA89A-D69A-1A98-735E-9F75407942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732" r="75393"/>
          <a:stretch/>
        </p:blipFill>
        <p:spPr>
          <a:xfrm>
            <a:off x="10839040" y="1281834"/>
            <a:ext cx="576064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6B4EEBE-EF93-2545-1C2E-1D20CD893E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611" r="68945"/>
          <a:stretch/>
        </p:blipFill>
        <p:spPr>
          <a:xfrm>
            <a:off x="8470353" y="1281834"/>
            <a:ext cx="1071724" cy="5030022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69FB028-128A-C073-92E4-32D2920BC703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E11E69F-4293-1A1E-22BD-4D7047604A8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AF3E662-635E-5E5E-16A5-66BD8D54E260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6" name="사각형: 둥근 위쪽 모서리 5">
              <a:extLst>
                <a:ext uri="{FF2B5EF4-FFF2-40B4-BE49-F238E27FC236}">
                  <a16:creationId xmlns:a16="http://schemas.microsoft.com/office/drawing/2014/main" id="{37E4B6FD-33A2-9BB4-265E-5CBD72F13FFA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4589D8-10F3-296D-4C0D-0AE5B62E9459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sz="14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06768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7A669BD6-F21E-2F7A-91F9-288BFE169D3F}"/>
              </a:ext>
            </a:extLst>
          </p:cNvPr>
          <p:cNvGraphicFramePr>
            <a:graphicFrameLocks noGrp="1"/>
          </p:cNvGraphicFramePr>
          <p:nvPr/>
        </p:nvGraphicFramePr>
        <p:xfrm>
          <a:off x="3323205" y="4271375"/>
          <a:ext cx="2196403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3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id="{DB1D74B7-BC12-F27B-92EA-366B6CF34C03}"/>
              </a:ext>
            </a:extLst>
          </p:cNvPr>
          <p:cNvGraphicFramePr>
            <a:graphicFrameLocks noGrp="1"/>
          </p:cNvGraphicFramePr>
          <p:nvPr/>
        </p:nvGraphicFramePr>
        <p:xfrm>
          <a:off x="7653370" y="4271375"/>
          <a:ext cx="2196404" cy="274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6404">
                  <a:extLst>
                    <a:ext uri="{9D8B030D-6E8A-4147-A177-3AD203B41FA5}">
                      <a16:colId xmlns:a16="http://schemas.microsoft.com/office/drawing/2014/main" val="2825070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endParaRPr lang="ko-KR" altLang="en-US" sz="1200" b="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1188779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D0357C25-5EF8-A2B6-CD93-519B00BEA4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801"/>
          <a:stretch/>
        </p:blipFill>
        <p:spPr>
          <a:xfrm>
            <a:off x="1060538" y="1281686"/>
            <a:ext cx="4698999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A58497-C680-6738-EC21-A302AC714F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17" b="874"/>
          <a:stretch/>
        </p:blipFill>
        <p:spPr>
          <a:xfrm>
            <a:off x="6441172" y="1281685"/>
            <a:ext cx="4698999" cy="3442650"/>
          </a:xfrm>
          <a:prstGeom prst="rect">
            <a:avLst/>
          </a:prstGeom>
          <a:ln>
            <a:solidFill>
              <a:srgbClr val="DF7F7F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A1CA297-429F-AE2C-F28A-34A650E7CBEC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FBBDEDA-19A7-22FF-C067-2EDBE3F8D13C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388E66F-E357-3C3D-58CE-EA7929FF3CA2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C1092AC6-C627-815E-A2CB-4A4FCB7B703B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1E37A02-FCF1-1F89-4235-03BB7ADCC6D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Code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7314BCF-EFD1-2520-8CE4-41D969DBC699}"/>
              </a:ext>
            </a:extLst>
          </p:cNvPr>
          <p:cNvSpPr/>
          <p:nvPr/>
        </p:nvSpPr>
        <p:spPr>
          <a:xfrm>
            <a:off x="1065980" y="4869160"/>
            <a:ext cx="4699000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16EFDDF-E2D6-0B3E-C0DB-774AD13C0139}"/>
              </a:ext>
            </a:extLst>
          </p:cNvPr>
          <p:cNvSpPr/>
          <p:nvPr/>
        </p:nvSpPr>
        <p:spPr>
          <a:xfrm>
            <a:off x="6441172" y="4869160"/>
            <a:ext cx="4698999" cy="1469989"/>
          </a:xfrm>
          <a:prstGeom prst="rect">
            <a:avLst/>
          </a:prstGeom>
          <a:solidFill>
            <a:schemeClr val="bg1"/>
          </a:solidFill>
          <a:ln w="9525">
            <a:solidFill>
              <a:srgbClr val="DF7F7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▶ 설명적기</a:t>
            </a:r>
          </a:p>
        </p:txBody>
      </p:sp>
    </p:spTree>
    <p:extLst>
      <p:ext uri="{BB962C8B-B14F-4D97-AF65-F5344CB8AC3E}">
        <p14:creationId xmlns:p14="http://schemas.microsoft.com/office/powerpoint/2010/main" val="3428844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2607F1A9-3368-056A-8312-C8AC8EECCF94}"/>
              </a:ext>
            </a:extLst>
          </p:cNvPr>
          <p:cNvSpPr/>
          <p:nvPr/>
        </p:nvSpPr>
        <p:spPr>
          <a:xfrm>
            <a:off x="0" y="6552352"/>
            <a:ext cx="12192001" cy="36000"/>
          </a:xfrm>
          <a:prstGeom prst="rect">
            <a:avLst/>
          </a:prstGeom>
          <a:solidFill>
            <a:srgbClr val="D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`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0FC8F3B4-C8D3-066E-B28C-30684D84B2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1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18" name="그림 17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C8C647F-BB32-4178-BA4A-2016DCEECA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1" name="그림 20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CCD1F1A1-B670-09B1-AEFD-EA7E4AE99B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000" y="3930080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pic>
        <p:nvPicPr>
          <p:cNvPr id="25" name="그림 24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7C28BF01-77B6-2B60-8442-AD8C9308D4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6641" y="1278286"/>
            <a:ext cx="3600000" cy="2160000"/>
          </a:xfrm>
          <a:prstGeom prst="rect">
            <a:avLst/>
          </a:prstGeom>
          <a:ln>
            <a:solidFill>
              <a:srgbClr val="DF7F7F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518BB66B-62F1-49B4-6DEE-ED45A188029B}"/>
              </a:ext>
            </a:extLst>
          </p:cNvPr>
          <p:cNvSpPr/>
          <p:nvPr/>
        </p:nvSpPr>
        <p:spPr>
          <a:xfrm>
            <a:off x="148728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유동인구수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5D5BCD-DB8E-AAF0-AA13-39157AF65BF3}"/>
              </a:ext>
            </a:extLst>
          </p:cNvPr>
          <p:cNvSpPr/>
          <p:nvPr/>
        </p:nvSpPr>
        <p:spPr>
          <a:xfrm>
            <a:off x="5447928" y="3456870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상주인구수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3086406-C178-8817-940A-E7CA0D8B3410}"/>
              </a:ext>
            </a:extLst>
          </p:cNvPr>
          <p:cNvSpPr/>
          <p:nvPr/>
        </p:nvSpPr>
        <p:spPr>
          <a:xfrm>
            <a:off x="9228449" y="3456870"/>
            <a:ext cx="165638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 평균 소득 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D4E185-27BC-D996-3E57-2B5B926346C8}"/>
              </a:ext>
            </a:extLst>
          </p:cNvPr>
          <p:cNvSpPr/>
          <p:nvPr/>
        </p:nvSpPr>
        <p:spPr>
          <a:xfrm>
            <a:off x="1487288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당월 매출 금액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71DA2EB-3D33-D31F-A1C8-60FB0429FEB9}"/>
              </a:ext>
            </a:extLst>
          </p:cNvPr>
          <p:cNvSpPr/>
          <p:nvPr/>
        </p:nvSpPr>
        <p:spPr>
          <a:xfrm>
            <a:off x="5447928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점포수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28180EE-558A-5765-B200-0751F220D919}"/>
              </a:ext>
            </a:extLst>
          </p:cNvPr>
          <p:cNvSpPr/>
          <p:nvPr/>
        </p:nvSpPr>
        <p:spPr>
          <a:xfrm>
            <a:off x="9408569" y="6127714"/>
            <a:ext cx="1296144" cy="242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임대료 </a:t>
            </a:r>
            <a:r>
              <a:rPr lang="en-US" altLang="ko-KR" sz="12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12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4D4475F-FC1E-7EC6-3AAF-072B3F28549B}"/>
              </a:ext>
            </a:extLst>
          </p:cNvPr>
          <p:cNvGrpSpPr/>
          <p:nvPr/>
        </p:nvGrpSpPr>
        <p:grpSpPr>
          <a:xfrm>
            <a:off x="0" y="60173"/>
            <a:ext cx="12192001" cy="494678"/>
            <a:chOff x="0" y="60173"/>
            <a:chExt cx="12192001" cy="49467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399118-FFDF-00BF-79D5-CD654A8FDBEF}"/>
                </a:ext>
              </a:extLst>
            </p:cNvPr>
            <p:cNvSpPr txBox="1"/>
            <p:nvPr/>
          </p:nvSpPr>
          <p:spPr>
            <a:xfrm>
              <a:off x="983432" y="60173"/>
              <a:ext cx="37032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Q1. 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어느 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“</a:t>
              </a:r>
              <a:r>
                <a:rPr lang="ko-KR" altLang="en-US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동</a:t>
              </a:r>
              <a:r>
                <a:rPr lang="en-US" altLang="ko-KR" sz="2000" b="1" dirty="0">
                  <a:solidFill>
                    <a:srgbClr val="0070C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”</a:t>
              </a:r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 적합할 것인가</a:t>
              </a:r>
              <a:r>
                <a:rPr lang="en-US" altLang="ko-KR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? </a:t>
              </a:r>
              <a:endPara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CCA9D08-BF58-CDD8-32F5-5FF12F15AB56}"/>
                </a:ext>
              </a:extLst>
            </p:cNvPr>
            <p:cNvSpPr/>
            <p:nvPr/>
          </p:nvSpPr>
          <p:spPr>
            <a:xfrm>
              <a:off x="0" y="518851"/>
              <a:ext cx="12192001" cy="36000"/>
            </a:xfrm>
            <a:prstGeom prst="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`</a:t>
              </a:r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7D55AD1D-9B6C-EC3C-E212-8C2D6F9727B5}"/>
                </a:ext>
              </a:extLst>
            </p:cNvPr>
            <p:cNvSpPr/>
            <p:nvPr/>
          </p:nvSpPr>
          <p:spPr>
            <a:xfrm rot="16200000" flipV="1">
              <a:off x="224503" y="-147760"/>
              <a:ext cx="366972" cy="815975"/>
            </a:xfrm>
            <a:prstGeom prst="round2SameRect">
              <a:avLst/>
            </a:prstGeom>
            <a:solidFill>
              <a:srgbClr val="DF7F7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03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CE6EECB-2EEA-F989-DC72-50EA5E89BFBB}"/>
              </a:ext>
            </a:extLst>
          </p:cNvPr>
          <p:cNvSpPr/>
          <p:nvPr/>
        </p:nvSpPr>
        <p:spPr>
          <a:xfrm>
            <a:off x="894785" y="755792"/>
            <a:ext cx="3078147" cy="360040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산출물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] 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4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sz="14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FE8ADA8-31E7-33F9-6946-96054790A567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278286"/>
            <a:ext cx="3600000" cy="2160000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386C435-C9CF-BE31-F392-8EB787542223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00" y="1278286"/>
            <a:ext cx="3600000" cy="2160000"/>
          </a:xfrm>
          <a:prstGeom prst="rect">
            <a:avLst/>
          </a:prstGeom>
          <a:noFill/>
          <a:ln>
            <a:solidFill>
              <a:srgbClr val="DF7F7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501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2489</TotalTime>
  <Words>2642</Words>
  <Application>Microsoft Office PowerPoint</Application>
  <PresentationFormat>와이드스크린</PresentationFormat>
  <Paragraphs>817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Montserrat Black</vt:lpstr>
      <vt:lpstr>맑은 고딕</vt:lpstr>
      <vt:lpstr>나눔고딕 ExtraBold</vt:lpstr>
      <vt:lpstr>Arial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최현민</dc:creator>
  <cp:lastModifiedBy>최현민</cp:lastModifiedBy>
  <cp:revision>70</cp:revision>
  <dcterms:created xsi:type="dcterms:W3CDTF">2023-11-11T01:03:01Z</dcterms:created>
  <dcterms:modified xsi:type="dcterms:W3CDTF">2023-12-08T12:58:38Z</dcterms:modified>
</cp:coreProperties>
</file>